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8"/>
  </p:notesMasterIdLst>
  <p:sldIdLst>
    <p:sldId id="256" r:id="rId2"/>
    <p:sldId id="257" r:id="rId3"/>
    <p:sldId id="258" r:id="rId4"/>
    <p:sldId id="280" r:id="rId5"/>
    <p:sldId id="259" r:id="rId6"/>
    <p:sldId id="281" r:id="rId7"/>
    <p:sldId id="260" r:id="rId8"/>
    <p:sldId id="282" r:id="rId9"/>
    <p:sldId id="261" r:id="rId10"/>
    <p:sldId id="262" r:id="rId11"/>
    <p:sldId id="263" r:id="rId12"/>
    <p:sldId id="264" r:id="rId13"/>
    <p:sldId id="273" r:id="rId14"/>
    <p:sldId id="274" r:id="rId15"/>
    <p:sldId id="275" r:id="rId16"/>
    <p:sldId id="276" r:id="rId17"/>
    <p:sldId id="277" r:id="rId18"/>
    <p:sldId id="278" r:id="rId19"/>
    <p:sldId id="279" r:id="rId20"/>
    <p:sldId id="266" r:id="rId21"/>
    <p:sldId id="267" r:id="rId22"/>
    <p:sldId id="268" r:id="rId23"/>
    <p:sldId id="269" r:id="rId24"/>
    <p:sldId id="270" r:id="rId25"/>
    <p:sldId id="271" r:id="rId26"/>
    <p:sldId id="272" r:id="rId27"/>
  </p:sldIdLst>
  <p:sldSz cx="9144000" cy="6858000" type="screen4x3"/>
  <p:notesSz cx="6858000" cy="9144000"/>
  <p:defaultTextStyle>
    <a:defPPr>
      <a:defRPr lang="es-U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576" autoAdjust="0"/>
  </p:normalViewPr>
  <p:slideViewPr>
    <p:cSldViewPr>
      <p:cViewPr varScale="1">
        <p:scale>
          <a:sx n="63" d="100"/>
          <a:sy n="63" d="100"/>
        </p:scale>
        <p:origin x="2026" y="33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UY"/>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37AA3FD-BFEF-444F-B5A5-5D0C95F48E29}" type="datetimeFigureOut">
              <a:rPr lang="es-UY" smtClean="0"/>
              <a:pPr/>
              <a:t>17/11/2025</a:t>
            </a:fld>
            <a:endParaRPr lang="es-UY"/>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UY"/>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UY"/>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ABD212-7455-48B1-8DE4-6BE8BD572129}" type="slidenum">
              <a:rPr lang="es-UY" smtClean="0"/>
              <a:pPr/>
              <a:t>‹Nº›</a:t>
            </a:fld>
            <a:endParaRPr lang="es-UY"/>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EEBF6BAC-8073-4006-883C-202851743C2A}" type="datetimeFigureOut">
              <a:rPr lang="es-UY" smtClean="0"/>
              <a:pPr/>
              <a:t>17/11/2025</a:t>
            </a:fld>
            <a:endParaRPr lang="es-UY"/>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UY"/>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A5B2D94B-597C-4C8F-ADD6-0C78566696E6}" type="slidenum">
              <a:rPr lang="es-UY" smtClean="0"/>
              <a:pPr/>
              <a:t>‹Nº›</a:t>
            </a:fld>
            <a:endParaRPr lang="es-UY"/>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EEBF6BAC-8073-4006-883C-202851743C2A}" type="datetimeFigureOut">
              <a:rPr lang="es-UY" smtClean="0"/>
              <a:pPr/>
              <a:t>17/11/2025</a:t>
            </a:fld>
            <a:endParaRPr lang="es-UY"/>
          </a:p>
        </p:txBody>
      </p:sp>
      <p:sp>
        <p:nvSpPr>
          <p:cNvPr id="5" name="4 Marcador de pie de página"/>
          <p:cNvSpPr>
            <a:spLocks noGrp="1"/>
          </p:cNvSpPr>
          <p:nvPr>
            <p:ph type="ftr" sz="quarter" idx="11"/>
          </p:nvPr>
        </p:nvSpPr>
        <p:spPr/>
        <p:txBody>
          <a:bodyPr/>
          <a:lstStyle/>
          <a:p>
            <a:endParaRPr lang="es-UY"/>
          </a:p>
        </p:txBody>
      </p:sp>
      <p:sp>
        <p:nvSpPr>
          <p:cNvPr id="6" name="5 Marcador de número de diapositiva"/>
          <p:cNvSpPr>
            <a:spLocks noGrp="1"/>
          </p:cNvSpPr>
          <p:nvPr>
            <p:ph type="sldNum" sz="quarter" idx="12"/>
          </p:nvPr>
        </p:nvSpPr>
        <p:spPr/>
        <p:txBody>
          <a:bodyPr/>
          <a:lstStyle/>
          <a:p>
            <a:fld id="{A5B2D94B-597C-4C8F-ADD6-0C78566696E6}" type="slidenum">
              <a:rPr lang="es-UY" smtClean="0"/>
              <a:pPr/>
              <a:t>‹Nº›</a:t>
            </a:fld>
            <a:endParaRPr lang="es-UY"/>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EEBF6BAC-8073-4006-883C-202851743C2A}" type="datetimeFigureOut">
              <a:rPr lang="es-UY" smtClean="0"/>
              <a:pPr/>
              <a:t>17/11/2025</a:t>
            </a:fld>
            <a:endParaRPr lang="es-UY"/>
          </a:p>
        </p:txBody>
      </p:sp>
      <p:sp>
        <p:nvSpPr>
          <p:cNvPr id="5" name="4 Marcador de pie de página"/>
          <p:cNvSpPr>
            <a:spLocks noGrp="1"/>
          </p:cNvSpPr>
          <p:nvPr>
            <p:ph type="ftr" sz="quarter" idx="11"/>
          </p:nvPr>
        </p:nvSpPr>
        <p:spPr/>
        <p:txBody>
          <a:bodyPr/>
          <a:lstStyle/>
          <a:p>
            <a:endParaRPr lang="es-UY"/>
          </a:p>
        </p:txBody>
      </p:sp>
      <p:sp>
        <p:nvSpPr>
          <p:cNvPr id="6" name="5 Marcador de número de diapositiva"/>
          <p:cNvSpPr>
            <a:spLocks noGrp="1"/>
          </p:cNvSpPr>
          <p:nvPr>
            <p:ph type="sldNum" sz="quarter" idx="12"/>
          </p:nvPr>
        </p:nvSpPr>
        <p:spPr/>
        <p:txBody>
          <a:bodyPr/>
          <a:lstStyle/>
          <a:p>
            <a:fld id="{A5B2D94B-597C-4C8F-ADD6-0C78566696E6}" type="slidenum">
              <a:rPr lang="es-UY" smtClean="0"/>
              <a:pPr/>
              <a:t>‹Nº›</a:t>
            </a:fld>
            <a:endParaRPr lang="es-UY"/>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EEBF6BAC-8073-4006-883C-202851743C2A}" type="datetimeFigureOut">
              <a:rPr lang="es-UY" smtClean="0"/>
              <a:pPr/>
              <a:t>17/11/2025</a:t>
            </a:fld>
            <a:endParaRPr lang="es-UY"/>
          </a:p>
        </p:txBody>
      </p:sp>
      <p:sp>
        <p:nvSpPr>
          <p:cNvPr id="5" name="4 Marcador de pie de página"/>
          <p:cNvSpPr>
            <a:spLocks noGrp="1"/>
          </p:cNvSpPr>
          <p:nvPr>
            <p:ph type="ftr" sz="quarter" idx="11"/>
          </p:nvPr>
        </p:nvSpPr>
        <p:spPr>
          <a:xfrm>
            <a:off x="457200" y="6480969"/>
            <a:ext cx="4260056" cy="300831"/>
          </a:xfrm>
        </p:spPr>
        <p:txBody>
          <a:bodyPr/>
          <a:lstStyle/>
          <a:p>
            <a:endParaRPr lang="es-UY"/>
          </a:p>
        </p:txBody>
      </p:sp>
      <p:sp>
        <p:nvSpPr>
          <p:cNvPr id="6" name="5 Marcador de número de diapositiva"/>
          <p:cNvSpPr>
            <a:spLocks noGrp="1"/>
          </p:cNvSpPr>
          <p:nvPr>
            <p:ph type="sldNum" sz="quarter" idx="12"/>
          </p:nvPr>
        </p:nvSpPr>
        <p:spPr/>
        <p:txBody>
          <a:bodyPr/>
          <a:lstStyle/>
          <a:p>
            <a:fld id="{A5B2D94B-597C-4C8F-ADD6-0C78566696E6}" type="slidenum">
              <a:rPr lang="es-UY" smtClean="0"/>
              <a:pPr/>
              <a:t>‹Nº›</a:t>
            </a:fld>
            <a:endParaRPr lang="es-UY"/>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Marcador de fecha"/>
          <p:cNvSpPr>
            <a:spLocks noGrp="1"/>
          </p:cNvSpPr>
          <p:nvPr>
            <p:ph type="dt" sz="half" idx="10"/>
          </p:nvPr>
        </p:nvSpPr>
        <p:spPr>
          <a:xfrm>
            <a:off x="6955632" y="6477000"/>
            <a:ext cx="2133600" cy="304800"/>
          </a:xfrm>
        </p:spPr>
        <p:txBody>
          <a:bodyPr/>
          <a:lstStyle/>
          <a:p>
            <a:fld id="{EEBF6BAC-8073-4006-883C-202851743C2A}" type="datetimeFigureOut">
              <a:rPr lang="es-UY" smtClean="0"/>
              <a:pPr/>
              <a:t>17/11/2025</a:t>
            </a:fld>
            <a:endParaRPr lang="es-UY"/>
          </a:p>
        </p:txBody>
      </p:sp>
      <p:sp>
        <p:nvSpPr>
          <p:cNvPr id="5" name="4 Marcador de pie de página"/>
          <p:cNvSpPr>
            <a:spLocks noGrp="1"/>
          </p:cNvSpPr>
          <p:nvPr>
            <p:ph type="ftr" sz="quarter" idx="11"/>
          </p:nvPr>
        </p:nvSpPr>
        <p:spPr>
          <a:xfrm>
            <a:off x="2619376" y="6480969"/>
            <a:ext cx="4260056" cy="300831"/>
          </a:xfrm>
        </p:spPr>
        <p:txBody>
          <a:bodyPr/>
          <a:lstStyle/>
          <a:p>
            <a:endParaRPr lang="es-UY"/>
          </a:p>
        </p:txBody>
      </p:sp>
      <p:sp>
        <p:nvSpPr>
          <p:cNvPr id="6" name="5 Marcador de número de diapositiva"/>
          <p:cNvSpPr>
            <a:spLocks noGrp="1"/>
          </p:cNvSpPr>
          <p:nvPr>
            <p:ph type="sldNum" sz="quarter" idx="12"/>
          </p:nvPr>
        </p:nvSpPr>
        <p:spPr>
          <a:xfrm>
            <a:off x="8451056" y="809624"/>
            <a:ext cx="502920" cy="300831"/>
          </a:xfrm>
        </p:spPr>
        <p:txBody>
          <a:bodyPr/>
          <a:lstStyle/>
          <a:p>
            <a:fld id="{A5B2D94B-597C-4C8F-ADD6-0C78566696E6}" type="slidenum">
              <a:rPr lang="es-UY" smtClean="0"/>
              <a:pPr/>
              <a:t>‹Nº›</a:t>
            </a:fld>
            <a:endParaRPr lang="es-UY"/>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EEBF6BAC-8073-4006-883C-202851743C2A}" type="datetimeFigureOut">
              <a:rPr lang="es-UY" smtClean="0"/>
              <a:pPr/>
              <a:t>17/11/2025</a:t>
            </a:fld>
            <a:endParaRPr lang="es-UY"/>
          </a:p>
        </p:txBody>
      </p:sp>
      <p:sp>
        <p:nvSpPr>
          <p:cNvPr id="6" name="5 Marcador de pie de página"/>
          <p:cNvSpPr>
            <a:spLocks noGrp="1"/>
          </p:cNvSpPr>
          <p:nvPr>
            <p:ph type="ftr" sz="quarter" idx="11"/>
          </p:nvPr>
        </p:nvSpPr>
        <p:spPr>
          <a:xfrm>
            <a:off x="457200" y="6480969"/>
            <a:ext cx="4260056" cy="301752"/>
          </a:xfrm>
        </p:spPr>
        <p:txBody>
          <a:bodyPr/>
          <a:lstStyle/>
          <a:p>
            <a:endParaRPr lang="es-UY"/>
          </a:p>
        </p:txBody>
      </p:sp>
      <p:sp>
        <p:nvSpPr>
          <p:cNvPr id="7" name="6 Marcador de número de diapositiva"/>
          <p:cNvSpPr>
            <a:spLocks noGrp="1"/>
          </p:cNvSpPr>
          <p:nvPr>
            <p:ph type="sldNum" sz="quarter" idx="12"/>
          </p:nvPr>
        </p:nvSpPr>
        <p:spPr>
          <a:xfrm>
            <a:off x="7589520" y="6480969"/>
            <a:ext cx="502920" cy="301752"/>
          </a:xfrm>
        </p:spPr>
        <p:txBody>
          <a:bodyPr/>
          <a:lstStyle/>
          <a:p>
            <a:fld id="{A5B2D94B-597C-4C8F-ADD6-0C78566696E6}" type="slidenum">
              <a:rPr lang="es-UY" smtClean="0"/>
              <a:pPr/>
              <a:t>‹Nº›</a:t>
            </a:fld>
            <a:endParaRPr lang="es-UY"/>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EEBF6BAC-8073-4006-883C-202851743C2A}" type="datetimeFigureOut">
              <a:rPr lang="es-UY" smtClean="0"/>
              <a:pPr/>
              <a:t>17/11/2025</a:t>
            </a:fld>
            <a:endParaRPr lang="es-UY"/>
          </a:p>
        </p:txBody>
      </p:sp>
      <p:sp>
        <p:nvSpPr>
          <p:cNvPr id="8" name="7 Marcador de pie de página"/>
          <p:cNvSpPr>
            <a:spLocks noGrp="1"/>
          </p:cNvSpPr>
          <p:nvPr>
            <p:ph type="ftr" sz="quarter" idx="11"/>
          </p:nvPr>
        </p:nvSpPr>
        <p:spPr>
          <a:xfrm>
            <a:off x="457200" y="6480969"/>
            <a:ext cx="4261104" cy="301752"/>
          </a:xfrm>
        </p:spPr>
        <p:txBody>
          <a:bodyPr/>
          <a:lstStyle/>
          <a:p>
            <a:endParaRPr lang="es-UY"/>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A5B2D94B-597C-4C8F-ADD6-0C78566696E6}" type="slidenum">
              <a:rPr lang="es-UY" smtClean="0"/>
              <a:pPr/>
              <a:t>‹Nº›</a:t>
            </a:fld>
            <a:endParaRPr lang="es-UY"/>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a:t>Haga clic para modificar el estilo de título del patrón</a:t>
            </a:r>
            <a:endParaRPr kumimoji="0" lang="en-US"/>
          </a:p>
        </p:txBody>
      </p:sp>
      <p:sp>
        <p:nvSpPr>
          <p:cNvPr id="3" name="2 Marcador de fecha"/>
          <p:cNvSpPr>
            <a:spLocks noGrp="1"/>
          </p:cNvSpPr>
          <p:nvPr>
            <p:ph type="dt" sz="half" idx="10"/>
          </p:nvPr>
        </p:nvSpPr>
        <p:spPr/>
        <p:txBody>
          <a:bodyPr/>
          <a:lstStyle/>
          <a:p>
            <a:fld id="{EEBF6BAC-8073-4006-883C-202851743C2A}" type="datetimeFigureOut">
              <a:rPr lang="es-UY" smtClean="0"/>
              <a:pPr/>
              <a:t>17/11/2025</a:t>
            </a:fld>
            <a:endParaRPr lang="es-UY"/>
          </a:p>
        </p:txBody>
      </p:sp>
      <p:sp>
        <p:nvSpPr>
          <p:cNvPr id="4" name="3 Marcador de pie de página"/>
          <p:cNvSpPr>
            <a:spLocks noGrp="1"/>
          </p:cNvSpPr>
          <p:nvPr>
            <p:ph type="ftr" sz="quarter" idx="11"/>
          </p:nvPr>
        </p:nvSpPr>
        <p:spPr/>
        <p:txBody>
          <a:bodyPr/>
          <a:lstStyle/>
          <a:p>
            <a:endParaRPr lang="es-UY"/>
          </a:p>
        </p:txBody>
      </p:sp>
      <p:sp>
        <p:nvSpPr>
          <p:cNvPr id="5" name="4 Marcador de número de diapositiva"/>
          <p:cNvSpPr>
            <a:spLocks noGrp="1"/>
          </p:cNvSpPr>
          <p:nvPr>
            <p:ph type="sldNum" sz="quarter" idx="12"/>
          </p:nvPr>
        </p:nvSpPr>
        <p:spPr/>
        <p:txBody>
          <a:bodyPr/>
          <a:lstStyle/>
          <a:p>
            <a:fld id="{A5B2D94B-597C-4C8F-ADD6-0C78566696E6}" type="slidenum">
              <a:rPr lang="es-UY" smtClean="0"/>
              <a:pPr/>
              <a:t>‹Nº›</a:t>
            </a:fld>
            <a:endParaRPr lang="es-UY"/>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EEBF6BAC-8073-4006-883C-202851743C2A}" type="datetimeFigureOut">
              <a:rPr lang="es-UY" smtClean="0"/>
              <a:pPr/>
              <a:t>17/11/2025</a:t>
            </a:fld>
            <a:endParaRPr lang="es-UY"/>
          </a:p>
        </p:txBody>
      </p:sp>
      <p:sp>
        <p:nvSpPr>
          <p:cNvPr id="3" name="2 Marcador de pie de página"/>
          <p:cNvSpPr>
            <a:spLocks noGrp="1"/>
          </p:cNvSpPr>
          <p:nvPr>
            <p:ph type="ftr" sz="quarter" idx="11"/>
          </p:nvPr>
        </p:nvSpPr>
        <p:spPr>
          <a:xfrm>
            <a:off x="457200" y="6481890"/>
            <a:ext cx="4260056" cy="300831"/>
          </a:xfrm>
        </p:spPr>
        <p:txBody>
          <a:bodyPr/>
          <a:lstStyle/>
          <a:p>
            <a:endParaRPr lang="es-UY"/>
          </a:p>
        </p:txBody>
      </p:sp>
      <p:sp>
        <p:nvSpPr>
          <p:cNvPr id="4" name="3 Marcador de número de diapositiva"/>
          <p:cNvSpPr>
            <a:spLocks noGrp="1"/>
          </p:cNvSpPr>
          <p:nvPr>
            <p:ph type="sldNum" sz="quarter" idx="12"/>
          </p:nvPr>
        </p:nvSpPr>
        <p:spPr>
          <a:xfrm>
            <a:off x="7589520" y="6480969"/>
            <a:ext cx="502920" cy="301752"/>
          </a:xfrm>
        </p:spPr>
        <p:txBody>
          <a:bodyPr/>
          <a:lstStyle/>
          <a:p>
            <a:fld id="{A5B2D94B-597C-4C8F-ADD6-0C78566696E6}" type="slidenum">
              <a:rPr lang="es-UY" smtClean="0"/>
              <a:pPr/>
              <a:t>‹Nº›</a:t>
            </a:fld>
            <a:endParaRPr lang="es-UY"/>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EEBF6BAC-8073-4006-883C-202851743C2A}" type="datetimeFigureOut">
              <a:rPr lang="es-UY" smtClean="0"/>
              <a:pPr/>
              <a:t>17/11/2025</a:t>
            </a:fld>
            <a:endParaRPr lang="es-UY"/>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UY"/>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A5B2D94B-597C-4C8F-ADD6-0C78566696E6}" type="slidenum">
              <a:rPr lang="es-UY" smtClean="0"/>
              <a:pPr/>
              <a:t>‹Nº›</a:t>
            </a:fld>
            <a:endParaRPr lang="es-UY"/>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EEBF6BAC-8073-4006-883C-202851743C2A}" type="datetimeFigureOut">
              <a:rPr lang="es-UY" smtClean="0"/>
              <a:pPr/>
              <a:t>17/11/2025</a:t>
            </a:fld>
            <a:endParaRPr lang="es-UY"/>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UY"/>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A5B2D94B-597C-4C8F-ADD6-0C78566696E6}" type="slidenum">
              <a:rPr lang="es-UY" smtClean="0"/>
              <a:pPr/>
              <a:t>‹Nº›</a:t>
            </a:fld>
            <a:endParaRPr lang="es-UY"/>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EEBF6BAC-8073-4006-883C-202851743C2A}" type="datetimeFigureOut">
              <a:rPr lang="es-UY" smtClean="0"/>
              <a:pPr/>
              <a:t>17/11/2025</a:t>
            </a:fld>
            <a:endParaRPr lang="es-UY"/>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UY"/>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A5B2D94B-597C-4C8F-ADD6-0C78566696E6}" type="slidenum">
              <a:rPr lang="es-UY" smtClean="0"/>
              <a:pPr/>
              <a:t>‹Nº›</a:t>
            </a:fld>
            <a:endParaRPr lang="es-UY"/>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500034" y="2428868"/>
            <a:ext cx="8286808" cy="3286148"/>
          </a:xfrm>
        </p:spPr>
        <p:txBody>
          <a:bodyPr>
            <a:normAutofit/>
          </a:bodyPr>
          <a:lstStyle/>
          <a:p>
            <a:pPr algn="ctr"/>
            <a:r>
              <a:rPr lang="es-UY" sz="3200" b="1" dirty="0"/>
              <a:t>Aviación Comercial en </a:t>
            </a:r>
            <a:r>
              <a:rPr lang="es-UY" sz="3200" b="1"/>
              <a:t>el Uruguay</a:t>
            </a:r>
          </a:p>
          <a:p>
            <a:pPr algn="ctr"/>
            <a:endParaRPr lang="es-UY" sz="4000" b="1" dirty="0"/>
          </a:p>
          <a:p>
            <a:pPr algn="ctr"/>
            <a:r>
              <a:rPr lang="es-UY" sz="4400" b="1" dirty="0"/>
              <a:t>UNA ASIGNATURA PENDIENTE</a:t>
            </a:r>
          </a:p>
          <a:p>
            <a:pPr algn="ctr"/>
            <a:endParaRPr lang="es-UY" sz="4000" dirty="0"/>
          </a:p>
          <a:p>
            <a:pPr algn="ctr"/>
            <a:endParaRPr lang="es-UY" sz="4000" dirty="0"/>
          </a:p>
        </p:txBody>
      </p:sp>
      <p:pic>
        <p:nvPicPr>
          <p:cNvPr id="4" name="3 Imagen" descr="G:\ELEMENTOS PORTAL DE AMERICA\logo fondo blanco (2).jpg"/>
          <p:cNvPicPr/>
          <p:nvPr/>
        </p:nvPicPr>
        <p:blipFill>
          <a:blip r:embed="rId2"/>
          <a:srcRect/>
          <a:stretch>
            <a:fillRect/>
          </a:stretch>
        </p:blipFill>
        <p:spPr bwMode="auto">
          <a:xfrm>
            <a:off x="2000232" y="357166"/>
            <a:ext cx="5400040" cy="1590199"/>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0" y="0"/>
            <a:ext cx="91440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UY" b="0" i="0" u="none" strike="noStrike" cap="none" normalizeH="0" baseline="0" dirty="0">
                <a:ln>
                  <a:noFill/>
                </a:ln>
                <a:solidFill>
                  <a:schemeClr val="tx1"/>
                </a:solidFill>
                <a:effectLst/>
                <a:latin typeface="Calibri" pitchFamily="34" charset="0"/>
                <a:ea typeface="Calibri" pitchFamily="34" charset="0"/>
                <a:cs typeface="Times New Roman" pitchFamily="18" charset="0"/>
              </a:rPr>
              <a:t>Para criticar la decisión del gobierno uruguayo con respecto a su aerolínea de bandera, no caeremos en el error de elogiar la actitud del gobierno argentino con respecto a la línea de bandera de ese país: Aerolíneas Argentinas, lo cual para nosotros tiene una parte muy entendible pero otras totalmente increíbles como el tamaño de su personal, pero sí, nos permitimos traer a vuestra consideración una comparación que puede llegar a ser odiosa, eso dependerá del criterio de cada uno, pero sin dudas podemos afirmar que es muy contundente.</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b="0" i="0" u="none" strike="noStrike" cap="none" normalizeH="0" baseline="0" dirty="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UY" b="1" i="0" u="sng" strike="noStrike" cap="none" normalizeH="0" baseline="0" dirty="0">
                <a:ln>
                  <a:noFill/>
                </a:ln>
                <a:solidFill>
                  <a:schemeClr val="tx1"/>
                </a:solidFill>
                <a:effectLst/>
                <a:latin typeface="Calibri" pitchFamily="34" charset="0"/>
                <a:ea typeface="Calibri" pitchFamily="34" charset="0"/>
                <a:cs typeface="Times New Roman" pitchFamily="18" charset="0"/>
              </a:rPr>
              <a:t>Cerrado el ejercicio del año 2011, del otro lado del charco se observaron los siguientes resultados:</a:t>
            </a:r>
          </a:p>
          <a:p>
            <a:pPr marL="0" marR="0" lvl="0" indent="0" algn="ctr" defTabSz="914400" rtl="0" eaLnBrk="0" fontAlgn="base" latinLnBrk="0" hangingPunct="0">
              <a:lnSpc>
                <a:spcPct val="100000"/>
              </a:lnSpc>
              <a:spcBef>
                <a:spcPct val="0"/>
              </a:spcBef>
              <a:spcAft>
                <a:spcPct val="0"/>
              </a:spcAft>
              <a:buClrTx/>
              <a:buSzTx/>
              <a:buFontTx/>
              <a:buNone/>
              <a:tabLst/>
            </a:pPr>
            <a:endParaRPr lang="es-UY" b="1" u="sng" dirty="0">
              <a:solidFill>
                <a:srgbClr val="FF0000"/>
              </a:solidFill>
              <a:latin typeface="Calibri" pitchFamily="34" charset="0"/>
              <a:cs typeface="Times New Roman" pitchFamily="18" charset="0"/>
            </a:endParaRPr>
          </a:p>
          <a:p>
            <a:pPr lvl="5" algn="ctr" eaLnBrk="0" fontAlgn="base" hangingPunct="0">
              <a:spcBef>
                <a:spcPct val="0"/>
              </a:spcBef>
              <a:spcAft>
                <a:spcPct val="0"/>
              </a:spcAft>
              <a:buFont typeface="Arial" pitchFamily="34" charset="0"/>
              <a:buChar char="•"/>
            </a:pPr>
            <a:r>
              <a:rPr lang="es-UY" b="1" dirty="0">
                <a:solidFill>
                  <a:srgbClr val="FF0000"/>
                </a:solidFill>
              </a:rPr>
              <a:t>Por concepto de ingreso de divisas por turismo, entraron a Argentina la suma de más de 5.200 (cinco mil doscientos) millones de dólares y Aerolíneas Argentinas arrojó un resultado de números rojos por valor de 800 millones de dólares.</a:t>
            </a:r>
          </a:p>
          <a:p>
            <a:pPr algn="ctr" eaLnBrk="0" fontAlgn="base" hangingPunct="0">
              <a:spcBef>
                <a:spcPct val="0"/>
              </a:spcBef>
              <a:spcAft>
                <a:spcPct val="0"/>
              </a:spcAft>
              <a:buFont typeface="Arial" pitchFamily="34" charset="0"/>
              <a:buChar char="•"/>
            </a:pPr>
            <a:endParaRPr lang="es-UY" b="1" dirty="0">
              <a:solidFill>
                <a:srgbClr val="FF0000"/>
              </a:solidFill>
            </a:endParaRPr>
          </a:p>
          <a:p>
            <a:pPr algn="ctr"/>
            <a:r>
              <a:rPr lang="es-UY" b="1" u="sng" dirty="0"/>
              <a:t>En el mismo año 2011, en esta orilla, los resultados fueron:</a:t>
            </a:r>
          </a:p>
          <a:p>
            <a:pPr algn="ctr"/>
            <a:endParaRPr kumimoji="0" lang="es-UY" b="0" i="0" u="none" strike="noStrike" cap="none" normalizeH="0" baseline="0" dirty="0">
              <a:ln>
                <a:noFill/>
              </a:ln>
              <a:solidFill>
                <a:srgbClr val="FF0000"/>
              </a:solidFill>
              <a:effectLst/>
              <a:latin typeface="Arial" pitchFamily="34" charset="0"/>
              <a:cs typeface="Arial" pitchFamily="34" charset="0"/>
            </a:endParaRPr>
          </a:p>
        </p:txBody>
      </p:sp>
      <p:pic>
        <p:nvPicPr>
          <p:cNvPr id="3" name="2 Imagen" descr="th.jpg"/>
          <p:cNvPicPr>
            <a:picLocks noChangeAspect="1"/>
          </p:cNvPicPr>
          <p:nvPr/>
        </p:nvPicPr>
        <p:blipFill>
          <a:blip r:embed="rId2"/>
          <a:stretch>
            <a:fillRect/>
          </a:stretch>
        </p:blipFill>
        <p:spPr>
          <a:xfrm>
            <a:off x="571472" y="2714620"/>
            <a:ext cx="1476375" cy="1524000"/>
          </a:xfrm>
          <a:prstGeom prst="rect">
            <a:avLst/>
          </a:prstGeom>
        </p:spPr>
      </p:pic>
      <p:sp>
        <p:nvSpPr>
          <p:cNvPr id="13313" name="Rectangle 1"/>
          <p:cNvSpPr>
            <a:spLocks noChangeArrowheads="1"/>
          </p:cNvSpPr>
          <p:nvPr/>
        </p:nvSpPr>
        <p:spPr bwMode="auto">
          <a:xfrm>
            <a:off x="0" y="5000636"/>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UY" sz="2400" b="1" i="0" u="none" strike="noStrike" cap="none" normalizeH="0" baseline="0" dirty="0">
                <a:ln>
                  <a:noFill/>
                </a:ln>
                <a:solidFill>
                  <a:srgbClr val="FF0000"/>
                </a:solidFill>
                <a:effectLst/>
                <a:latin typeface="Calibri" pitchFamily="34" charset="0"/>
                <a:ea typeface="Calibri" pitchFamily="34" charset="0"/>
                <a:cs typeface="Times New Roman" pitchFamily="18" charset="0"/>
              </a:rPr>
              <a:t>* Por concepto de ingreso de divisas por turismo, entraron al Uruguay casi 2.200 (dos mil doscientos) millones de dólares y Pluna arrojó un resultado operativo negativo de apenas 8 millones de dólares</a:t>
            </a:r>
            <a:r>
              <a:rPr kumimoji="0" lang="es-UY" sz="24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a:t>
            </a:r>
            <a:endParaRPr kumimoji="0" lang="es-UY" sz="2400" b="0" i="0" u="none" strike="noStrike" cap="none" normalizeH="0" baseline="0" dirty="0">
              <a:ln>
                <a:noFill/>
              </a:ln>
              <a:solidFill>
                <a:schemeClr val="tx1"/>
              </a:solidFill>
              <a:effectLst/>
              <a:latin typeface="Arial" pitchFamily="34" charset="0"/>
              <a:cs typeface="Arial" pitchFamily="34" charset="0"/>
            </a:endParaRPr>
          </a:p>
        </p:txBody>
      </p:sp>
      <p:sp>
        <p:nvSpPr>
          <p:cNvPr id="13314" name="Rectangle 2"/>
          <p:cNvSpPr>
            <a:spLocks noChangeArrowheads="1"/>
          </p:cNvSpPr>
          <p:nvPr/>
        </p:nvSpPr>
        <p:spPr bwMode="auto">
          <a:xfrm>
            <a:off x="0" y="6286520"/>
            <a:ext cx="91440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UY" sz="2000" b="1" i="0" u="sng" strike="noStrike" cap="none" normalizeH="0" baseline="0" dirty="0">
                <a:ln>
                  <a:noFill/>
                </a:ln>
                <a:effectLst/>
                <a:latin typeface="Calibri" pitchFamily="34" charset="0"/>
                <a:ea typeface="Calibri" pitchFamily="34" charset="0"/>
                <a:cs typeface="Times New Roman" pitchFamily="18" charset="0"/>
              </a:rPr>
              <a:t>U$S 5.200: contra 800: y 2.200: contra 8:, es un dato de la realidad.</a:t>
            </a:r>
            <a:endParaRPr kumimoji="0" lang="es-UY" sz="2000" b="0" i="0" u="none" strike="noStrike" cap="none" normalizeH="0" baseline="0" dirty="0">
              <a:ln>
                <a:noFill/>
              </a:ln>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3571868" y="0"/>
            <a:ext cx="5572132" cy="701730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b="0" i="0" u="none" strike="noStrike" cap="none" normalizeH="0" baseline="0" dirty="0">
                <a:ln>
                  <a:noFill/>
                </a:ln>
                <a:solidFill>
                  <a:schemeClr val="tx1"/>
                </a:solidFill>
                <a:effectLst/>
                <a:latin typeface="Calibri" pitchFamily="34" charset="0"/>
                <a:ea typeface="Calibri" pitchFamily="34" charset="0"/>
                <a:cs typeface="Times New Roman" pitchFamily="18" charset="0"/>
              </a:rPr>
              <a:t>Cuando vemos estas cifras y repasamos los exabruptos, los ríos de tinta y los supuestos sabios comentarios de los </a:t>
            </a:r>
            <a:r>
              <a:rPr kumimoji="0" lang="es-UY" b="0" i="0" u="none" strike="noStrike" cap="none" normalizeH="0" baseline="0" dirty="0" err="1">
                <a:ln>
                  <a:noFill/>
                </a:ln>
                <a:solidFill>
                  <a:schemeClr val="tx1"/>
                </a:solidFill>
                <a:effectLst/>
                <a:latin typeface="Calibri" pitchFamily="34" charset="0"/>
                <a:ea typeface="Calibri" pitchFamily="34" charset="0"/>
                <a:cs typeface="Times New Roman" pitchFamily="18" charset="0"/>
              </a:rPr>
              <a:t>seudo</a:t>
            </a:r>
            <a:r>
              <a:rPr kumimoji="0" lang="es-UY" b="0" i="0" u="none" strike="noStrike" cap="none" normalizeH="0" baseline="0" dirty="0">
                <a:ln>
                  <a:noFill/>
                </a:ln>
                <a:solidFill>
                  <a:schemeClr val="tx1"/>
                </a:solidFill>
                <a:effectLst/>
                <a:latin typeface="Calibri" pitchFamily="34" charset="0"/>
                <a:ea typeface="Calibri" pitchFamily="34" charset="0"/>
                <a:cs typeface="Times New Roman" pitchFamily="18" charset="0"/>
              </a:rPr>
              <a:t> analistas de transporte aéreo que surgieron como por arte de magia por todo el país en los diferentes medios de comunicación al mejor estilo del personaje </a:t>
            </a:r>
            <a:r>
              <a:rPr kumimoji="0" lang="es-UY" b="0" i="0" u="none" strike="noStrike" cap="none" normalizeH="0" baseline="0" dirty="0" err="1">
                <a:ln>
                  <a:noFill/>
                </a:ln>
                <a:solidFill>
                  <a:schemeClr val="tx1"/>
                </a:solidFill>
                <a:effectLst/>
                <a:latin typeface="Calibri" pitchFamily="34" charset="0"/>
                <a:ea typeface="Calibri" pitchFamily="34" charset="0"/>
                <a:cs typeface="Times New Roman" pitchFamily="18" charset="0"/>
              </a:rPr>
              <a:t>tinelliano</a:t>
            </a:r>
            <a:r>
              <a:rPr kumimoji="0" lang="es-UY" b="0" i="0" u="none" strike="noStrike" cap="none" normalizeH="0" baseline="0" dirty="0">
                <a:ln>
                  <a:noFill/>
                </a:ln>
                <a:solidFill>
                  <a:schemeClr val="tx1"/>
                </a:solidFill>
                <a:effectLst/>
                <a:latin typeface="Calibri" pitchFamily="34" charset="0"/>
                <a:ea typeface="Calibri" pitchFamily="34" charset="0"/>
                <a:cs typeface="Times New Roman" pitchFamily="18" charset="0"/>
              </a:rPr>
              <a:t> </a:t>
            </a:r>
            <a:r>
              <a:rPr kumimoji="0" lang="es-UY" b="0" i="0" u="none" strike="noStrike" cap="none" normalizeH="0" baseline="0" dirty="0" err="1">
                <a:ln>
                  <a:noFill/>
                </a:ln>
                <a:solidFill>
                  <a:schemeClr val="tx1"/>
                </a:solidFill>
                <a:effectLst/>
                <a:latin typeface="Calibri" pitchFamily="34" charset="0"/>
                <a:ea typeface="Calibri" pitchFamily="34" charset="0"/>
                <a:cs typeface="Times New Roman" pitchFamily="18" charset="0"/>
              </a:rPr>
              <a:t>Figuretti</a:t>
            </a:r>
            <a:r>
              <a:rPr kumimoji="0" lang="es-UY" b="0" i="0" u="none" strike="noStrike" cap="none" normalizeH="0" baseline="0" dirty="0">
                <a:ln>
                  <a:noFill/>
                </a:ln>
                <a:solidFill>
                  <a:schemeClr val="tx1"/>
                </a:solidFill>
                <a:effectLst/>
                <a:latin typeface="Calibri" pitchFamily="34" charset="0"/>
                <a:ea typeface="Calibri" pitchFamily="34" charset="0"/>
                <a:cs typeface="Times New Roman" pitchFamily="18" charset="0"/>
              </a:rPr>
              <a:t> y en columnas supuestamente entendidas y en tertulias prestigiosas, reiteramos una y otra vez que al negocio de la aviación comercial hay que respetarlo, hay que procurar entenderlo, hay que asesorarse y también, cuando alguien decide expresarse públicamente, debería temerle al ridículo, si no es por su propia imagen, al menos por respeto a los demás. Sostenemos y seguiremos sosteniendo que:</a:t>
            </a:r>
            <a:endParaRPr kumimoji="0" lang="es-UY"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b="1" i="0" u="none" strike="noStrike" cap="none" normalizeH="0" baseline="0" dirty="0">
                <a:ln>
                  <a:noFill/>
                </a:ln>
                <a:solidFill>
                  <a:srgbClr val="FF0000"/>
                </a:solidFill>
                <a:effectLst/>
                <a:latin typeface="Calibri" pitchFamily="34" charset="0"/>
                <a:ea typeface="Calibri" pitchFamily="34" charset="0"/>
                <a:cs typeface="Times New Roman" pitchFamily="18" charset="0"/>
              </a:rPr>
              <a:t>La aviación comercial es  “La tumba de los </a:t>
            </a:r>
            <a:r>
              <a:rPr kumimoji="0" lang="es-UY" b="1" i="0" u="none" strike="noStrike" cap="none" normalizeH="0" baseline="0" dirty="0" err="1">
                <a:ln>
                  <a:noFill/>
                </a:ln>
                <a:solidFill>
                  <a:srgbClr val="FF0000"/>
                </a:solidFill>
                <a:effectLst/>
                <a:latin typeface="Calibri" pitchFamily="34" charset="0"/>
                <a:ea typeface="Calibri" pitchFamily="34" charset="0"/>
                <a:cs typeface="Times New Roman" pitchFamily="18" charset="0"/>
              </a:rPr>
              <a:t>cracks</a:t>
            </a:r>
            <a:r>
              <a:rPr kumimoji="0" lang="es-UY" b="1" i="0" u="none" strike="noStrike" cap="none" normalizeH="0" baseline="0" dirty="0">
                <a:ln>
                  <a:noFill/>
                </a:ln>
                <a:solidFill>
                  <a:srgbClr val="FF0000"/>
                </a:solidFill>
                <a:effectLst/>
                <a:latin typeface="Calibri" pitchFamily="34" charset="0"/>
                <a:ea typeface="Calibri" pitchFamily="34" charset="0"/>
                <a:cs typeface="Times New Roman" pitchFamily="18" charset="0"/>
              </a:rPr>
              <a:t>”.</a:t>
            </a:r>
            <a:endParaRPr kumimoji="0" lang="es-UY"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b="0" i="0" u="none" strike="noStrike" cap="none" normalizeH="0" baseline="0" dirty="0">
                <a:ln>
                  <a:noFill/>
                </a:ln>
                <a:solidFill>
                  <a:schemeClr val="tx1"/>
                </a:solidFill>
                <a:effectLst/>
                <a:latin typeface="Calibri" pitchFamily="34" charset="0"/>
                <a:ea typeface="Calibri" pitchFamily="34" charset="0"/>
                <a:cs typeface="Times New Roman" pitchFamily="18" charset="0"/>
              </a:rPr>
              <a:t>Luego de tantos desaciertos en la materia, finalmente el gobierno apuesta a los trabajadores y anuncia que les proporcionará los aviones en condiciones especiales para que puedan pagarlos posibilitará que accedan al capital de giro imprescindible a través del FONDES. </a:t>
            </a:r>
            <a:endParaRPr kumimoji="0" lang="es-UY"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b="0" i="0" u="none" strike="noStrike" cap="none" normalizeH="0" baseline="0" dirty="0">
                <a:ln>
                  <a:noFill/>
                </a:ln>
                <a:solidFill>
                  <a:schemeClr val="tx1"/>
                </a:solidFill>
                <a:effectLst/>
                <a:latin typeface="Calibri" pitchFamily="34" charset="0"/>
                <a:ea typeface="Calibri" pitchFamily="34" charset="0"/>
                <a:cs typeface="Times New Roman" pitchFamily="18" charset="0"/>
              </a:rPr>
              <a:t>Se ha hablado de 15, de 20 millones de dólares para empezar, alguna crónica sitúa el apoyo inicial en más de 30 millones y ya comenzaron a aparecer las duras críticas y el infaltable, odioso y lamentable posicionamiento político, en contra de esa decisión.</a:t>
            </a:r>
            <a:endParaRPr kumimoji="0" lang="es-UY"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b="0" i="0" u="none" strike="noStrike" cap="none" normalizeH="0" baseline="0" dirty="0">
              <a:ln>
                <a:noFill/>
              </a:ln>
              <a:solidFill>
                <a:schemeClr val="tx1"/>
              </a:solidFill>
              <a:effectLst/>
              <a:latin typeface="Arial" pitchFamily="34" charset="0"/>
              <a:cs typeface="Arial" pitchFamily="34" charset="0"/>
            </a:endParaRPr>
          </a:p>
        </p:txBody>
      </p:sp>
      <p:pic>
        <p:nvPicPr>
          <p:cNvPr id="3" name="2 Imagen" descr="Freddy-Villarreal-Figureti.jpg"/>
          <p:cNvPicPr>
            <a:picLocks noChangeAspect="1"/>
          </p:cNvPicPr>
          <p:nvPr/>
        </p:nvPicPr>
        <p:blipFill>
          <a:blip r:embed="rId2"/>
          <a:stretch>
            <a:fillRect/>
          </a:stretch>
        </p:blipFill>
        <p:spPr>
          <a:xfrm>
            <a:off x="214282" y="857232"/>
            <a:ext cx="3214710" cy="500066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0" y="1071546"/>
            <a:ext cx="9144000" cy="1258806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1" i="0" u="none" strike="noStrike" cap="none" normalizeH="0" baseline="0" dirty="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1" i="0" u="none" strike="noStrike" cap="none" normalizeH="0" baseline="0" dirty="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1" i="0" u="none" strike="noStrike" cap="none" normalizeH="0" baseline="0" dirty="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1" i="0" u="none" strike="noStrike" cap="none" normalizeH="0" baseline="0" dirty="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1" i="0" u="none" strike="noStrike" cap="none" normalizeH="0" baseline="0" dirty="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s-UY" sz="24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¿Por qué no admitimos que hay una vacío enorme de información?</a:t>
            </a:r>
          </a:p>
          <a:p>
            <a:pPr marL="0" marR="0" lvl="0" indent="0" algn="ctr" defTabSz="914400" rtl="0" eaLnBrk="1" fontAlgn="base" latinLnBrk="0" hangingPunct="1">
              <a:lnSpc>
                <a:spcPct val="100000"/>
              </a:lnSpc>
              <a:spcBef>
                <a:spcPct val="0"/>
              </a:spcBef>
              <a:spcAft>
                <a:spcPct val="0"/>
              </a:spcAft>
              <a:buClrTx/>
              <a:buSzTx/>
              <a:buFontTx/>
              <a:buNone/>
              <a:tabLst/>
            </a:pPr>
            <a:endParaRPr lang="es-UY" sz="2400" b="1" dirty="0">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400" b="1" i="0" u="none" strike="noStrike" cap="none" normalizeH="0" baseline="0" dirty="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1" i="0" u="none" strike="noStrike" cap="none" normalizeH="0" baseline="0" dirty="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dirty="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dirty="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dirty="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dirty="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dirty="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dirty="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dirty="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dirty="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dirty="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dirty="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20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a:t>
            </a:r>
            <a:endParaRPr kumimoji="0" lang="es-UY" sz="2000" b="0" i="0" u="none" strike="noStrike" cap="none" normalizeH="0" baseline="0" dirty="0">
              <a:ln>
                <a:noFill/>
              </a:ln>
              <a:solidFill>
                <a:schemeClr val="tx1"/>
              </a:solidFill>
              <a:effectLst/>
              <a:latin typeface="Arial" pitchFamily="34" charset="0"/>
              <a:cs typeface="Arial" pitchFamily="34" charset="0"/>
            </a:endParaRPr>
          </a:p>
        </p:txBody>
      </p:sp>
      <p:pic>
        <p:nvPicPr>
          <p:cNvPr id="3" name="2 Imagen" descr="desinformacion.jpg"/>
          <p:cNvPicPr>
            <a:picLocks noChangeAspect="1"/>
          </p:cNvPicPr>
          <p:nvPr/>
        </p:nvPicPr>
        <p:blipFill>
          <a:blip r:embed="rId2"/>
          <a:stretch>
            <a:fillRect/>
          </a:stretch>
        </p:blipFill>
        <p:spPr>
          <a:xfrm>
            <a:off x="2928926" y="571480"/>
            <a:ext cx="2786082" cy="3286148"/>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85720" y="4143380"/>
            <a:ext cx="8643998" cy="1754326"/>
          </a:xfrm>
          <a:prstGeom prst="rect">
            <a:avLst/>
          </a:prstGeom>
        </p:spPr>
        <p:txBody>
          <a:bodyPr wrap="square">
            <a:spAutoFit/>
          </a:bodyPr>
          <a:lstStyle/>
          <a:p>
            <a:pPr lvl="0" eaLnBrk="0" fontAlgn="base" hangingPunct="0">
              <a:spcBef>
                <a:spcPct val="0"/>
              </a:spcBef>
              <a:spcAft>
                <a:spcPct val="0"/>
              </a:spcAft>
            </a:pPr>
            <a:endParaRPr lang="es-UY" b="1" dirty="0">
              <a:latin typeface="Calibri" pitchFamily="34" charset="0"/>
              <a:ea typeface="Calibri" pitchFamily="34" charset="0"/>
              <a:cs typeface="Times New Roman" pitchFamily="18" charset="0"/>
            </a:endParaRPr>
          </a:p>
          <a:p>
            <a:pPr lvl="0" eaLnBrk="0" fontAlgn="base" hangingPunct="0">
              <a:spcBef>
                <a:spcPct val="0"/>
              </a:spcBef>
              <a:spcAft>
                <a:spcPct val="0"/>
              </a:spcAft>
            </a:pPr>
            <a:endParaRPr lang="es-UY" b="1" dirty="0">
              <a:latin typeface="Calibri" pitchFamily="34" charset="0"/>
              <a:ea typeface="Calibri" pitchFamily="34" charset="0"/>
              <a:cs typeface="Times New Roman" pitchFamily="18" charset="0"/>
            </a:endParaRPr>
          </a:p>
          <a:p>
            <a:pPr lvl="0" eaLnBrk="0" fontAlgn="base" hangingPunct="0">
              <a:spcBef>
                <a:spcPct val="0"/>
              </a:spcBef>
              <a:spcAft>
                <a:spcPct val="0"/>
              </a:spcAft>
            </a:pPr>
            <a:endParaRPr lang="es-UY" b="1" dirty="0">
              <a:latin typeface="Calibri" pitchFamily="34" charset="0"/>
              <a:ea typeface="Calibri" pitchFamily="34" charset="0"/>
              <a:cs typeface="Times New Roman" pitchFamily="18" charset="0"/>
            </a:endParaRPr>
          </a:p>
          <a:p>
            <a:pPr lvl="0" algn="ctr" eaLnBrk="0" fontAlgn="base" hangingPunct="0">
              <a:spcBef>
                <a:spcPct val="0"/>
              </a:spcBef>
              <a:spcAft>
                <a:spcPct val="0"/>
              </a:spcAft>
            </a:pPr>
            <a:r>
              <a:rPr lang="es-UY" b="1" dirty="0">
                <a:latin typeface="Calibri" pitchFamily="34" charset="0"/>
                <a:ea typeface="Calibri" pitchFamily="34" charset="0"/>
                <a:cs typeface="Times New Roman" pitchFamily="18" charset="0"/>
              </a:rPr>
              <a:t>¿Por qué no nos ponemos de acuerdo y entre todos los involucrados hacemos una campaña de concientización general acerca de lo que significa el instrumento o la herramienta aerolínea nacional de referencia para la economía nacional?</a:t>
            </a:r>
          </a:p>
        </p:txBody>
      </p:sp>
      <p:pic>
        <p:nvPicPr>
          <p:cNvPr id="3" name="2 Imagen" descr="vuelos-pluna-300x210.jpg"/>
          <p:cNvPicPr>
            <a:picLocks noChangeAspect="1"/>
          </p:cNvPicPr>
          <p:nvPr/>
        </p:nvPicPr>
        <p:blipFill>
          <a:blip r:embed="rId2"/>
          <a:stretch>
            <a:fillRect/>
          </a:stretch>
        </p:blipFill>
        <p:spPr>
          <a:xfrm>
            <a:off x="571472" y="571480"/>
            <a:ext cx="8143932" cy="385764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2585317"/>
            <a:ext cx="9144000" cy="31700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1" i="0" u="none" strike="noStrike" cap="none" normalizeH="0" baseline="0" dirty="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1" i="0" u="none" strike="noStrike" cap="none" normalizeH="0" baseline="0" dirty="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1" i="0" u="none" strike="noStrike" cap="none" normalizeH="0" baseline="0" dirty="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s-UY" sz="20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¿Por qué no estructuramos un mensaje preciso y contundente que explique que una aerolínea nacional de referencia como instrumento idóneo para asegurar conectividad, adecuación tarifaria e imagen país, debe ser evaluada por su eficiencia y no por su rentabilidad?.</a:t>
            </a:r>
            <a:endParaRPr kumimoji="0" lang="es-UY" sz="2000" b="0" i="0" u="none" strike="noStrike" cap="none" normalizeH="0" baseline="0" dirty="0">
              <a:ln>
                <a:noFill/>
              </a:ln>
              <a:solidFill>
                <a:schemeClr val="tx1"/>
              </a:solidFill>
              <a:effectLst/>
              <a:latin typeface="Arial" pitchFamily="34" charset="0"/>
              <a:cs typeface="Arial" pitchFamily="34" charset="0"/>
            </a:endParaRPr>
          </a:p>
        </p:txBody>
      </p:sp>
      <p:pic>
        <p:nvPicPr>
          <p:cNvPr id="3" name="2 Imagen" descr="eficancia-eficiencia-lucas-cabrera-business-negocio-tabla-diseno1.jpg"/>
          <p:cNvPicPr>
            <a:picLocks noChangeAspect="1"/>
          </p:cNvPicPr>
          <p:nvPr/>
        </p:nvPicPr>
        <p:blipFill>
          <a:blip r:embed="rId2"/>
          <a:stretch>
            <a:fillRect/>
          </a:stretch>
        </p:blipFill>
        <p:spPr>
          <a:xfrm>
            <a:off x="2000232" y="214290"/>
            <a:ext cx="5000660" cy="4000528"/>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0" y="4929198"/>
            <a:ext cx="914400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sz="20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¿Por qué no se difunde como es debido que Pluna en los pasados cinco años aportó en beneficios adicionales a la economía nacional alrededor de 250 millones de dólares anuales entre generación de divisas por turismo, empleo y compra a proveedores?</a:t>
            </a: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p:txBody>
      </p:sp>
      <p:pic>
        <p:nvPicPr>
          <p:cNvPr id="3" name="2 Imagen" descr="dolares.jpg"/>
          <p:cNvPicPr>
            <a:picLocks noChangeAspect="1"/>
          </p:cNvPicPr>
          <p:nvPr/>
        </p:nvPicPr>
        <p:blipFill>
          <a:blip r:embed="rId2"/>
          <a:stretch>
            <a:fillRect/>
          </a:stretch>
        </p:blipFill>
        <p:spPr>
          <a:xfrm>
            <a:off x="285720" y="214290"/>
            <a:ext cx="8358246" cy="4143404"/>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0" y="4714884"/>
            <a:ext cx="9144000"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sz="20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¿Por qué tenemos que seguir escuchando las críticas a la consideración especial que se tiene con respecto al personal cesante de Pluna y no decimos que ese es uno de los activos más importantes con los que cuenta el país y que representan la vía más idónea para recomponer la red de servicios y logística afectada por el cierre de la empresa, que envuelve a miles de familias uruguayas?</a:t>
            </a: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p:txBody>
      </p:sp>
      <p:pic>
        <p:nvPicPr>
          <p:cNvPr id="3" name="2 Imagen" descr="368957.JPG"/>
          <p:cNvPicPr>
            <a:picLocks noChangeAspect="1"/>
          </p:cNvPicPr>
          <p:nvPr/>
        </p:nvPicPr>
        <p:blipFill>
          <a:blip r:embed="rId2"/>
          <a:stretch>
            <a:fillRect/>
          </a:stretch>
        </p:blipFill>
        <p:spPr>
          <a:xfrm>
            <a:off x="1000100" y="500042"/>
            <a:ext cx="6786610" cy="3857652"/>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0" y="5226784"/>
            <a:ext cx="914400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sz="20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¿Por qué no trasmitimos a la opinión pública la urgente necesidad de proteger y abrigar al Aeropuerto Internacional de Carrasco para la reimplantación del </a:t>
            </a:r>
            <a:r>
              <a:rPr kumimoji="0" lang="es-UY" sz="2000" b="1" i="0" u="none" strike="noStrike" cap="none" normalizeH="0" baseline="0" dirty="0" err="1">
                <a:ln>
                  <a:noFill/>
                </a:ln>
                <a:solidFill>
                  <a:schemeClr val="tx1"/>
                </a:solidFill>
                <a:effectLst/>
                <a:latin typeface="Calibri" pitchFamily="34" charset="0"/>
                <a:ea typeface="Calibri" pitchFamily="34" charset="0"/>
                <a:cs typeface="Times New Roman" pitchFamily="18" charset="0"/>
              </a:rPr>
              <a:t>Hub</a:t>
            </a:r>
            <a:r>
              <a:rPr kumimoji="0" lang="es-UY" sz="20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 del Sur al que su ausencia lo ha privado de nada menos que de mil pasajeros diarios, treinta mil al mes, de los que lo usaban en tránsito?.</a:t>
            </a: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p:txBody>
      </p:sp>
      <p:sp>
        <p:nvSpPr>
          <p:cNvPr id="35849" name="AutoShape 9" descr="data:image/jpeg;base64,/9j/4AAQSkZJRgABAQAAAQABAAD/2wCEAAkGBhMSERUUExQWFRUVGRgaGBgYGR8YGBccGhodFRgYHBgYICYeHRkjHRcYIC8gIycpLCwtHB4xNTAqNSYsLCkBCQoKDgwOGg8PGiwkHCUsKSwpKSwpLCwsLCwsKSksKSwpKSwpKSwsKSwsKSkpLCksKSksLCwpLCwpKSkpLCwsLP/AABEIAKgBLAMBIgACEQEDEQH/xAAbAAACAwEBAQAAAAAAAAAAAAAEBQIDBgEAB//EAEcQAAIBAgQDBQUFBQYFAgcAAAECEQADBBIhMQVBURMiYXGBBjKRobFCUsHR8BQjYnLhFTOSosLxFkOCstIHczRjk7PD0+L/xAAYAQEBAQEBAAAAAAAAAAAAAAABAgADBP/EACMRAQEAAgICAwACAwAAAAAAAAABAhESIQMxE0FRIkJxofH/2gAMAwEAAhEDEQA/ANa+Hbmw9FH1YtQt23NwiScqxMwZ57R8qbBdaX4NZLMeZroioG0CIIkeImfMHfz3oS7g42GnQfhG/wBabNaFVNb5bzW2xSr1YGq+7hw2aNO8deZjQT150C0qYOh+VTcTKMVqlQyPRCtRGdNcrteilkTXCKlXCetIROlcJqLXF6iudp5/A0s6RUSK4XPIH5VEsf0f6VmdIqm0d2+9t5DRfz9a9en3dNdOe3Pp5eteIPUD0/OlnSa5NTtYO4/uq7eS/wBIphb9ksURPZN6sB+NZiwsep+JqMURjuEvZMXEKk7SZn1BoQ2x0FZnWrmcdRXig6D4VyAKWeNwdR8a4bw5R8dB+ulS38PDn60Rg8G11giwD4kKB+vCnQCq46z4/rapdqvWtRgfYot790D+VSfmxFF3fY7DoO/iI88o+VbcjMb2g6ivBx1FGY7Dojlbb9oo+1ETVMVYVSvUVIEdRUwKkLM71grqQU1YuGB0Cgz0E/hTCx7L3n2tEecL8jBpYsyV0Cnf/Bt8fYHo/wDWlmNwTWWy3MyneCeXh1o3GVdnXglQzsfdk+mnx0qpzcHT4E/Q0hqMScqOfCB5nT86qwduEFe4o/cAB95uXh/vV4MCIP0+utcvpaNRJiT0BPwE12T4D4n8qrxQIRtZmBsBufjy60Rg9mz3R461VfsKwIInnvryGnj40abI8/OqrqQNAO8wGg6Sx/Cj7Ymv2ijHQ5eUa1JL3h8TFMGtyCD0men9J/WtL7yZWIIjePEeHjtI5eUGi4/cO1ysfAfE/lXf+o+gH9aHs3YIkSOYmJ9RTizx3L7tpV8j+QmtGDW+GXH91Ljehj8qu/4axET2J+X50SPaq4NlQecn8aGxXtJffQ3CB0WB9KWAHTwqJNcL+BqBY9KWdLVEmuEnwqu4CdJ3+nP8qwdRtz6Dy/qfoKuwuKKNmAU/zCfh0Ndw/Drlz3FMdZAHlNM8L7H3H1Z1QfxEn8hSUF9qLo2CfAn8a9c9sMSfthf5VA+s1RxfhCWAMt5LhnVVGo8Z1H+9K63sLcVjmuNmdyx6kzVBuDrUq5VaZEt0qSn19KIwdtC0XGZV6qMxny5eetO8JZwA99rjeHeH0Ap0GeB/UGu5fP4H8qecSuYQrFi24b7xbTx0JM0simMoHr8DUpH6/wBqtFTFuqCgMPCpgjqKZ4DhouCTdRNYgnvecaU0/wCG7IEtiVH+H/yotkZnAJ8allq7HYdVeLbLdH3gIHlrv5ihv2UnnA/h/PSkLbWJNshlbKw2Io637V4ge6Q3iVAHx0oWzwqNTp/m+tFJgx4+sGtx2yf/ABFi3kG5H8ir5+9QrYVnbM5ljuWOY/E0UlshiNNQD8ND9RV/Znp8/wA4pmLbCrgxzk/roKpxOABI05fiaYqOoPwn6VYI6iq4gNjBN62nJRJ/7qMIoXDtmvXHO2w/Xyost+v6156tWRVOK/5a9SW+Gg+hq8+X69KouITeP8CBfU6n6UM7FV3xqo6KT6kwPkKta36+dcue+8ciF/wiPxrEORCkx0H+o/8AaKEvYYtbg6Ezl5xG346dNKY3Roo8z84H0NV3LfeUfdEnzjN9TSGdgg66HmPHz6azPiKJw1vMQJGv3jA9TU+JYf3XAPeEH55T8j8RQ9mdoqLNVR5Z4NaHv37Y/lg/Mn8KIu2cCo/vLlw/w/7AUBhuA37my5f5tPlv8quxvs6bSFnvW5H2QTJ8IApohVdIkxIHKdTHKTVbMK6VFcIpZWzRUM3M6E/LwrpbXy+Zq/C8R7PZEY9WWSPAa1mQs2nb3FY/yz+FV3gwMNv0Mz86bf8AF+JAhWVR/Co/Emk+JxbuxZyWY7kmTWZw+nw/rXDVec+FWWLLN7is3kpb6VUZbhcHcuGEVnI1gDbz6etNcP7H4lhOUDzYfhNKXtXLZ7wZD4gqa7+1ORq7EfzH86QuxWBa05RiJG8GR8RUABVQPlVielIWqvjFW2MMze6rN5CfwqjtYovCcXvosW2IX5fMUha/B7yjMbbgDnl/pQnbdNfIT9KYnieIcQ1xiCNh3QfgJNQt4X/blTN/bAQjt4fM/lV9vh0an6yfyphbT9eRirezkEeBqpBsOmHHME/OrGtSpHUHl4UQrCAeoB+Otc7UDn+H1qtM5bgieoB+OtWC34ULbvd0AAE6gehPPkIqs4gnafjHntVSW+hbIJuwHQ/zA/DN/pqT4lQCeQBJOw033oGTvyWD6TEzvz+tZT2l481q61t1XsznAAOUgAZSc5MFtefOems53hOxy/DrjfHy2HL4ZpbT3ZY5TpmIXaNxP40rwftneW2ouKzvBk5TO53jwis1hyzFjad8wUwAMwiAjEn+TSRuRApvjfYm7fIdFlcoAkqPHmBO+p65gNAK8vLPL+WI23fDGAUk7sSaPDzVljC2SgUsAQBqDptqYPntUP7LeTldTHLST5Eb1nZK0kkfrxoHCHNnf7zn4DQfjRSMVDllIhTr1mAINV4NMqKDyGvmdT9aWTsp3hOw1PkNfwoGwCVn7xLf4jP5UfdaLdw88uUebHKPxqFix3lXlIHoP9qGVNam5l6ZU+Qn5k1G48526mB6mfotTw7yWfwd/jOX6rXrNqOzB5ksfJQB+D07YNiMODmHko/6Fkn6UigqdPjtWmtJME9Mx83afonzrM3PePmfrRmcV4usd2b4k/jUTUDcqtrlTspMaqe4KhcvAdKqTEqDLDMOYkrPqBSwmxiFU95M46ElfpTFfahUWLeGsr4lcx+dBr7SoiwmFsDxYFz/AJqR3MRJJ01M6ba9AKQNvYrMxJgSZ0gD0A0FUNe/U0MmZjABJ6AFj8qLS9iMMwMPbLbFkiY6Zh9KYySo8ZsrQOeUwPGYimC+1GKG15h5BR9BQWK9psTdUo95ip3GgB8IEaUEj0xJhiMdcuHNccuerEmuI3jQfaRvFSGI1iVE9flSLRpuxvFSXMdtPPf4UCmMth0EhswMtMlSCQR00jkelNF4moZYQlSNW2jeAQ0GdKOWP3Wkt9RdawB330Gp/LYUdaw3ht+P6NZzintObdxQqtA1jOBM8iIPTx3qrCe3GUfvELHqGA6R7wnrv1onlw2v48/xsUXbzHz0qYup1E+evwrIH27X7jf4l01qz/je1Bm3ckk810HhrvXSeTD9Hx5/jU/tQEx1+on8Ca5cxLDQjXp9J8fWs1Y9trCmTbuHp7sTO+/iflUl9t7BOqXB55Wmd9mH1rpPJ4vvJFw8n40Nq3Ik7DSOpk6fT08xURhjv+v9hQPC/aSxevC0rXgX909mgE5SWJ7zEaLyBp3as2c8G+x8HQtrtBAy6eY38qvHy4e5255YZfYdbeTMpKqdCSTBgjUa+K6+PlUraqfdluXdBbyAI038aMe0ouCAjBkYR2DASpDRBOpgnUHQCu28M7d4YeyRyzALoecAs0np5daJ5tNwBcZtG3h2zDsgwjM5VJJEAAatPIACfnWGwvGcQYYItyRoxUuuQDvI8bmO7DZdh1ivqFzhAYa2LAjXZmg+GgE/rnXzfGcAssl1rd4TbcqFe2dWDb5xA1BGUdTE8683kzzvcquK/BcOtXDfvMzG6ysW7MoLWkFVGZSUYEAaENyE7VRjva+zm/ub76DvdrlB6ZQsjKBAHlSU8DxVtbji01y3l75zSpQpKt190ZgDsCCBro/4dwyxbSMSlvtSZYJctwI7sZrrSxGXUjTlyNcPkzs/j02n0ZsKYjslXTmTPwmhWwSg6ui7c5+lGjsdoY+LyB9Nq4GRROa3b8lzH4tVu3oBewSwIYsGMQOf5+dVXsEy+4SN9Wyj60XcuTeRSwYKhYlmCT08hrsKJFtGHdyearm/z3DHwpYmvXLmUAlSC06CZK68uVW28U0E5PsnXpIifnRV7ClrkakIg311YzupA5cyBVdyzAAH22A0g6KCx92fDmfSsyhbyhCNRORdRpAMnX0FWXNmgg5bYUR1ff8A7j8KuNicidZY+pCDaRybnVLWQTmHdlmMjkq67bcxWZK/3Vc8hI9FAQf9rfGseoJM/QVp8ZeKoFYann10LH1kmshf4gT9nnGrT+VNlo3oSw312EnXl+jQb3h1Hz/Kq1vt2bNt+7eYA3FxBz8GpeWutt2h2IgH/TpWmDcjKdM2p1AiPCeu1F2faJrYPZ2rK/xFVJHq4NK8ThWII5drcbUjYqo6+J0FCrhYDd5dUI6nQ5to/hquLbX4zEAtJKywDHWNSAx0B21qu2wLakHQnfllLdfCuYy0uc97mBEbQoXmfCu20WJkmEYfPL48nqpiNpYXiroCLd1lG5ysy+E6V7EYzPDXLhY66szEwIGhM1SllZ58xy56dPGrWsaKIO3/AHE+FVxTyStW05sOu52ifpRNqxbP21/x/majdtN2ZEkDLHIcoHiaDHCurn0ArzzyW3Uj0XxyTu/6U41mDHKIUHunMCDpptuOfKNvGhLt/NbEs5eZ5ZPMfL503tcMUc2Pr+QqviuGC2XKd1hBkEzoRPympyxyrnxx/Q2BuKex3D5iNxlOmjjp0jTlvTdxpqw9B+JmsvwjEu1+2GZmBOxO+hP4Vr20+yB6/lXn8l1Xr8GOpWc40o7Qat7o+p8aAgdW/XrTbjlw9qNvdHPxNLze8qiZOlikoOrfMfjXjbHVv14zVoveR9a6b/l8a1ybShgDzP69a7kH3j8KsbEjw+Nc/awOnxplGjj2JshuIYdZmWbQj/5bda+22kVQAogDaNtOenIV8Q9keJqmOw7EbPEA695So3gc+tfWsZx4qpAttmKsfeXQLvABM9I5kgbTXr8WNs6eTzWbWcUuAva07q3FViefaApHj7ykzpqBzNNATpA/l/Fj+vrXz5fbhbymwoQkYZMQSCc0gJfBgiIObYmZO9EYf/1ONzGNhVw/fPaBWJOU9nGm2x7xzGIHI10uNcWtxxLzaQkSO8w3UHSR/EdQOkFuQrHcR4YmEN4M1xkiwWC5mJtksuVVmFMqoznYbbxWlw2JuKN7ZYncqdSd297QRAA5AAUBjL7DFWszIQ6XFJKgiVi6JBJ8TPLbnVfHUc4Q2eIjD2bjPZez2qsts5D2fulQlyYMtkJJIDCd95WrhLLd5r1wTqJQHToC+pQahT90DpTv2lwnbzBSLaszHKF91CURSPtsCZ1gLod6acPwOHWzbGdT3FjN2bESJjvKSBroJ022qZ4r9i5zTUspXUe703y+I/h8OVTZAw1jwMT/ALiopcIPL9c68ywCQRl106eXgelQ7gcJhle5dJAPugeEayJ8TU2wCnusqjmDl+Y8Oo5VPhy5ra7gmWBjaTp5iKua7ocw1UT+RH68DW2xTg0DM7EScxAEkGF0lY5iD51e1lWuABj3UJB1M5j/ABfwg6eNXWsJ3EU6ECQfPvH0k7VGzbJuO0/aUEeCj3h4zm1pAW+pVrr6QiQD4qsz4d5qEuYhAcgYRktKDvpccLMjqIFGh81oSJ7VxoIMgk3CIPgAI58t4oFLE3TA7rOSo5BbSdkhHTvPPpW2wLi2NUllO4ttc9OfrLEVmmxFqdEJg65mO58joKaYiy92/iWRWINm5aWBpm7pAB2kzpSgcAxOuyzl3M+GyzFVuQd1aL5Np2AVMrBQFEDXK3+k79KSXrzH7Z1B+Rp5iLZsqVuFyHfPKISF7MNIY6xOcamNo50OiWY9zENt/wAtvteEDbn02NbnieNLOIGEta7qG+JC9eqUPg1/eKOWYqfJu7+JrT3MBb0A1gZR4CSY26kmhLtlBO2mp128TW+WRuFJLpJZj1M/A1clwBSCdz8jqf8AtFXs6CYK6eI02/OhswdsqsJPQjwjfSj5z8ay3i7aEM4ZwIlUOVjyEMQQOR9KswntNh8oz4e478yLgVTqdhlMchSjilsW0zyWggZeyDGTM+666Ag+VV2RbOzWvVLifR35VXy5D44dcTuzZuOoCgqzKCZIEZgCeZ21q23cBAI5gH4ihsWV/Z2UFSez2AHSBEw0dJFc4V/coCdQoB5bSBpXk8V/lXq8s6g9BUblnMCv3gR8RFRA6GpqOhr0vOxvBCTiLY55o/ymtm1lv039ayGHQLxDLP8AzXiN9Qx0HrWuMfeYeY/OvF5fb2eK9M77QqwujT7C8/FqWNm/Ro/2j/vR3p7i8vFvClLnx+Q/KokXasBP6Nccnwqif4vh/tVbt/Ef16U8Rtc5P6NU3XI1qEkmAf18KkcBdOyn4j866TCudyg/C/ZaATpvqDpGoJg0zt4ttToCdyBB2y9emlKcPZuKBmS5oPun8Jou1eiJDDzVh9RXrxmo82XYzCYREIKqAcoX/pWIG/z3otbS5+0yrn170CddD8fnS9Mck6uB6x9daKt8Qt8nU/8AUPz/ADq0mIuFgAYIU6AgaaCjLOgjSCdoETBX6E/E0ssXJnvDflr86NsuB5/En6mrTYvFsEZSAVEgAgQBJ8Kvt2FjRQPIAUJauEzy1O/meQ/MUSp/iPpp9KUvo+N7Xs1bDt3R9lht4EnUAfrrS7CY92s3mZmYQFUse8CZLAiAIGhDdDy2HsN7RZTojsOYgQfCWYaeP6I/tBx+yEyWipZiCQfGAZgzAH9K4WTFU77aO3dhf3RnKIKiCRykflVL8R7W2wH3lSYB1J1+HMGlvCsYGtLcBaFMSZmV0IOxI8THU0XibXaKMiFGfPcbLAbMBkDdC2x9K1kafo1MWwcK+vMHkQNcwI8B8/KqrLnIxP3SVO+raEeGp2qjDXSLGUkEhQuYCNWOWY5eI616/iVtjLcMAuNp1AGYRpqZA+lFMEXEgqYUZVZiNwdgCOnuzSrEXhbGUAlsiqIA3gsTv95lnxFQxfGQSQvSNYzQN56bnSgbNwuzTO45GDm1EHntyqLkvTz4g2rcZHZl7WQCokGXA0mT3QNOvMSCG6F3csTDOkAQTkK2QxO0apd08VPkegRtVYEAkHSdVJVhtyIoa+4Uz49P6VHFW2Zx/BuxuEIC1q4LkSzErmABHMRMd466mI0oK1whFABtKRDAd4wA24BMGNTMyddxT/imOsXsqtmKS4001VlI5Hz9aW3uE4K8Agts2UsQM5iW1MwI9Km4naWAs2bbBuyCsAQDOwjugA7jf41z9lt3jF1lPeUjLoNgDmGxGaTGw9KtHsrhgwuOpJWIOZgBGwiZnx51zC8PwFq6uSy/aEg9+42UayTEgDQMNSI18K2m2X4n2Ww5FxsvctgsYaCMoJMKQIBAmeppfh+A9mWKISpRZDAyZcyO+NAuUbb5vKn68TyXynvI3dDSDnB1gpBhhPMn8mmNwYuqoDkLmUuskBwN1MDQH4VOywF/CB7rt2jq1spIgx32OWASA2bYiIjrVvDrTu2a7oASFRl2gqQSCNftDzmNKfYH2dz23LlR+/RVEfYssjrrzH7yAT89qIPBmA1bOdZOsn48o0pllN6ZK7YF2/cDTZRkVMxXuCbukbaCfKqcJwZrN9RnVpIAKE5SCQQRtIIE00uXn7S6ptqttSDP2jEIxObqFnKPOq3VWuqB9kCIO2VYG3hR19Nd/bL/ANuX1gi4402OvX73lTXAe018hpK90ry6kjUTXcb7PqRImeh1B9RrQGFTEWHzJYEhlZd2kq0rIYxHPand+kydn3svxwA3+0C9pfuJHckiFbMVJ90eR1NaFcbI+z9KxfDcAga3dZxLFiqmBAg6qNo5SAZ605MhhBGpHga5+TfT0+L1VPtI03h3fsL06tSa4fD6VVbuns030D//AHXqu6x6GiQ0dgizEotm3dMFu8Y00XeRoCZjmaLLAe/w58syTabPCiQQIkZiQGB9Ohob2Yntz/7b/VaeXCN9D413xs08+fsmTiOCBhrFy24Xmn250XeYIgzyO9FtjMJ3it4AKFIlWUtmBLBQ3NSII+E0w4ViJZ9SwCHQmQCtxJ0bY7j1q29awlx7xeyoDL+6GWCrZYMm1l3bXpXWWOdgezaQ5slxGhFcw6k5WywfTOoI5EwaKGFvggAakBhAzHKdQ3dJERzrPY/geCt4e5cbu3UM27YuwXlramFuKxMSTvyrtz2ZNm1hsTaxN62boDW5Wez7gbKHV5yjPHu8tquW62mw87dhqRO2pP5j5Cu/tqtvaB8Sq/iJ+lKX4Lj7VoBcQhsuVYQ8EN2e/wC9VSNGnQxPjXsfjOKW3Fy9hp91SOyzq4QBSe4WAJy6kbE7CnlZ7GjHscOfesrudrYHP+HX51L9mwf3FXyZk+hFJ09tLYuP2uGhXFwoquQ9sywQQ2UETEz6VbhfaHDlbnaJcS6CvZ/bW5LQw27sCNzrW5Nozs4OyR3DcB12vMo3PUn6VeOFDliL48nBHxIJpXguJ4a8t09oLZtqGy3AFznMFIUk6kTO3TTpbav4Uj/4jDr1DPlIPlFVyg01GOwbXCYY5gTC8m8I6+HMc6sxjnCXVKW1NsLDrsSphSwPWV94+R3qNriNq5iVsgkshtMSSCpD5TlHUAmPAtpIEC7il4NczTBjQt7rSSCPP0IMn1jeOWhrLH203sxYjCgqQQWcsBurZtZ+Go5b0yucQW27FiFCBVknnGYgczuKSWOJNh8K5SBDu2pEnM0d1ddOhbnAqWEwDXWLq0kwS5g3IYSPBdDyE1HOelcb7M8ZxEPARSskGTzjaE06zrFLMTwxiHuFm0VmJ+2QFzRJ0AMbARTOzgBbE7kGZP6+te4neJsXAAWLKVhYzd4FSRmMaTOtRVTTL8GxYGBGOCsWIYdmNZJc2IBA21mYmAdqCte1N26EXIFW2QBlJAIUkhZ9RqNNBNaT2Qypbezbym3bfuw0lZ94GQJBZWYGTOYj7OuTb2QvYizYNt7ahO1BzHcm6x8dK510nS/2bVcLZFpBnGZmLMQCS3gDH2aZniSncJ/iH51lOB8CJVrhvLlYsAGUq021LsYOuU7BuulZ8p3Yz3Drl0sMNddd9tN6vmnTb3eFJABYx39GYDMWuFmJO8gysTy12qghrYi2EAH3SukCTz6TQntDg1slWNwvOc5balmBa61wggERHaAa7xVWAZHLLFxYDNma3Cy9vsQvvST++nSPdNHM6dW+Sy5rhbu5cpdYM7HTUNykEUJf4io7thrVsuo1IAzDvd2WIJGcbLJ1JqV3hYtXFBF24V/eZktd0xL5JZ5zaRtG1D4XhzjsU7EG4tpry9pMZlLMLZjSYBPQ6ijls6aD2d4fntJca7bZ9ZyFWTMCR3SAeXiaa3b4SE95rhgFRIVQCTMCROmwJOgHSgPYvtBhki3bQPL5QYAzknaNNtRyII5VoLmGJIYgZh7pB258vIVF9NPbP2sVauLhbFpLiPhwjszKcrAALkLz3jlYAjkVnkKdS0bj1n8BUsJgMqKgOoUT5jU6Eaa0QL6o62zu06ztyURH2jI8wK2O9dtl7Zb2i4Cb6qGKwHU7keh6gsVpba4Sn7Qpu3ALUwzZSpyjd9BlUQD4Ada3WLTmB6D/AGrG+0fDbt1BbQ5JYhtxmXKqjbUgMRI0n0o1pePfVpSbgEd4EGYjUHyqoY1ZADHXboI/6vKjcPgXt2LdvKYVGXVt9wSP3y6TMd0ctKou4dQ2qiFLR3l7oCjb990Y/ra5pztAW0TPZymUsi4qzEkMMpmW02Jq+8ik6Ag+BWNPDNFQ7MID7ogGCGUdTsbpq+7iLIBV2TtHZFtS0gai4zyrFQR3RqRpMc63tUpE2C7MANLpBG4Uy7kyIJmMx05wekVzhqW3yZwyrdedNWCoGdlBOhJyxOnLSpY1GYQHVoClVzLGhE5uZnXbw8aFfBkWkmCVXuqCs5iZYyNxl0AOsedXMWuWjX2WtC3is5YMgDCApJIJESokjTrTrAcPs3cTimYA5hmRT3czdmWDCYaCszHQGsTh2uG6CoFpnRQcw0DLqxiDuO9Ec/Cn1r2lt4ayy3EHaxbYFQokAMrKHNsROYNsZhttDRcfwbtrRf2Hhrdtb2HLDte5BYlczEByc4zDvJ/Q1TiuC3VFxlKMLZhtcrDSTvI+YmlHszj2uYU2zmIS6RBLtDEhpHZ2yBq3X0qzivFbjuxUHvLmfuOPAkAxIHU6CfSp1QyvtYWulCqMQgMwCQJaAdJgEqwHkalwy4ELZCSilZbozLqCRpOYNHUCtLYRbdsx3WIUuJPvAnNAOwzMT5k1V7bXrdzHJbBMFLecQAJylwVYe9II15EkUcvpWhdrj5uIqM8qnujTTTLvE7UzxXGe1yyqLlzarpJMa6zG1JMN7EqyqVvMmeYMSFEFoKnWQNJBr3tNwq/YcuAmV9QtvPPLvZWGaDIO5510nluk8Y1FvidtsO1tyzNDBQyi4klmIIzSQdd/Cq+E+zuEv/3lqyWB3k2ngZcsG2yiB3j7p2rB2uMXFmQRBg6HQ7wehjlvTDDceB3rpPN+xPAVd9kcO4kdohP3XDjX+F1n/NRd7/0pDszDEgAs0Z7DA+8ZjKxBEzrVdrioyiftDMD1GYr9VP6im1n2ruge+p80Qn45avDLD+wymX0UYK1dOMJQwtyFR9AT2V20jxP2QxjTmpPnpsNwjEEplAByiWEltyfeI016U1wGBRuzDKoyQdFG+mbXqTMkb07staUQAun63rycq6ZdkvHcG9rhl5mJRi47ymGGe8iHXl3WM/jTLi2NbD3Xt4RVLnKGULmKKi5UB6Dffwoy5ftmwQQCCdiJG+xHpXLtu0zEqiyYk5YnSATHhpTM5vuDvXT3AuJ3bqsl9Qt1IDRABkSJAJho1I2EjxozEKCpEEnwcqdNtVg17C2kHTxMGjFNvkBPiD86eSZixPsVw/sv2hgTJu5GE7C3qPjnJ9BV3s1eY4Yd0nV9RP3z0plwXgYs3bztcD9qZYFSAHzu0iSY7rZY6LNCcDxIXDW1TLMtMidySI7wqd/i77cfhlpmLG2snJBI1GUyYPQ6V5+FgkEKABJHTWPyFcxeJckDKqgHkoHn9uuDizA7LHoP9Rp4/oC/2LE7TzJWSdSefnXLnCtttCD7g5ddNaapxbNvl6bjrHjVpuTzX4j8qOMYps4LJp/pFR/ZpuEowFxYyysg92SDGwMkc/I04Pp8R/40DaU5rkqRqsGNPcUEjqN+VExYBgsE9x2RWhcP2ad2RnBt55MTHeYx5UY9i8ukn4t+VU8PwIt4m7eDNLghh9kiLYQbzKhGg/xtygUwuY4zMfr41Wtt69BE4zlKW2P7wqxVSTLBdzt4jeKXYvFtdxmEK7XYZ1MFgLRNwQfOQY56Us9osOMTizbF1rbvYyKBsVJe40iJMNbtn3hoWozgWGFj9iFtWVAjkkiSzEkXDMaB2Gw5RNRc5LxXx62a4HjQcsgh8jW1OVpK58+rFtwuUagz3tqtxmFD+Go1BAIgg7+lZHgXGEs4nEWnJ7+JQLlUmTmIy/w/ZOvSt3+0+Jj9eFXjNpzZctrkYqHhBMq5Aa40nvCNmG4qF3DZwSvbEw4BjDhD9gmNDErvE6U54kA4/vGWCDooOxkaFTSIOGyB5AAvGGVlPvggwNxBNVxQV4i1cUtAvBgqaTZI6Hbzpbxrht53tlVuTbuZznuJoYWCuWRmhfLamzItxP7pQDB/vdddRvbMeVBY7B/3jCwiwJnODsu4hN511itIZSb9ixSs5XOmhzLIgzLRJ3XXcfAUa+Hvd1YcEKdDdjkASCBoJI0ojE4ATl7C0CZOjHl4hNN6q/ZnzaYeyQAROh6HbJJ2+dWwBME/vEHuktJusDmAIzAZYgqYPpQ3FuBtduB86lSRobheQNxmIkCB8fjWj4cLVu7nxNqwLKuc+ZSQAAMv2ds0aV7H4JnuF7VuzkzkzB5g9FgjUnekFGDHZKxAgmJi65AIAUMVUQAOp8KBZ4xVxSUb92FB7Q5Z7pWGJ1Orb6b+svaktbu2s6psGgAhWAeIPWdqu4pwa42JaConUHK2UBYQDUzOg6+NVJPtjK5iVAlWtTK/aZjqf5j+VU8Ze3dvWjcewVtlwFBlTmIEnvaRodooPjfE7hu2llW1mApAJJiGBfUaH7Q3qzF4tlJcvbBJWImWygROa5Cxk6Hc7nSo4w7CYbjJuMMP3bdvVFOsiASJYkypOkeVMsNddrOHsolx3VSoAIYt2jdosa6DvEQTpFTw+POZjcu2lgd0gKZldd3mJ0girLfFLWHWzeN9CYQZVVZ00glSSABJnzqLhKq5bvQrEgJgFW4hsXO2btSvvErLKSV98wwg66SKPx/AbFy3ba5YS3cKS5tnKTGx7ndJIAOx3pP/AGwt22czpBuQVL6wFDDfx025Cmw4ouRZZXUjKpkTtEaaEiR0qMuvRYrHcKuJLI+ZFAhACzkmAQOR1M0ww3s5jCisLejAHVgrCeTKxBBHShuK8LxEq6d7IAYU97Ri+xjryNfVrmOzHNEzrqNddfxrTr2rOY/1o9OF3JmIGn2j/wCVTThjz4fzGT86Ym8YGlVNfk1NzrnpSOFMyQB/m+POrzw9wsKDPnR2HYgRGtfP/wD1X4piWtW7GFF6WdjdNqZKqBAJGuXNruNqrG2itj/Zt0aw0/Wqnt3UBZpUDUk6QOp02r4diOC8Q7K2MmKOYsz95tYbKky24Gcj+aqsf7N40qidneyrbBPfEZmGZjBbf3Qf5a6dtNNn7U+3YGHUW2Oa6XOYNBQK4DIQBOZhA8jMmqsN7b3mFsl+yQBIRirOwADfZBPe6sZ1MwKx49lb74lVFo5CyAarGXSTlmcsSSN9a7xr2bcX3S1DoNAwdQsnvMAGMwCSNuVVhbj/AMGcmXp9vweOtXUVwyAMqtByArmGYAjkYpRxTjVu3i7NiF7zhWaV0zgCSIMBZkz0O1fLLfs/cOKzlbXZi4DrdtxlU/dn3YG1UjBvZV3uMgJXQq63CWLKYbK0qCA3eM7RGukZqxnb7RZvq+ishcGGQMpZSPeBWM2h8KivGrY/51rqf3iaAak+Qr5t7MYnKbt03kDmxM6HW4f7sk84ykxtMbg0Hw/2e7j/ALzDjuZZ7WRJZdD3eit8KiGzVfY8Lxe1cVyly2+RZIW4rfyg5epEfHpS3gPH7QS+Hf8Aurjsxc96GaWMEHRC0QNtK+e28KuHwd5XdGzvbZRaec2RXBDEgQv70HSfnIC/byudmaDeFzurJADkE7jcRl18NaN99Kkmn2zCZbih0KsrCVYZSCOoMaipvw3wHwX8qynsLxkLYRXuEwqgCdF3JG084rWrxRCND9aqVFjHXcCf7YUNACYcsBI1zShCjYmMxMa6GmWIw0PYGUhbdtVCwNIQMZBO8tT0tbZwxylgNCQJHkSJjWqjgLRIMa6/aPMAHc7aDyiudluS99afLOM4drGKvX2tsgbFYdrUqNQsi4xAJhSYjUTNfSCg1gf5P6127gLZJkA94HWD9efjRJsoNvrVypyuyjGIOh/wf/1SPFYcTmm4CobQWyQZ8BJPLbpWnxWAVtY+tLrvDF8o8/zquSGdw5LC0CbijIdle2ZAQRoQSN/lXMU2HOZGuXp2InEH0ME01vcMbOhBTKAQcxYNqANIkSIEAnrQqWAiOS2iteJAMaB2/Ki5RUZ7Giz2i5RfYQZMYg7xHePPQ61SnZkmUukAiO7eMaA/qdafXmflYvR4va//AGUqzXlZibZIYzE21I0A1PaEbDpVY3bUn4xatsDZtW3LMQXOW4SigiSAT7xiPyqngqojXke05ylGUMmZlDLJHlIkU3VZluw1zNJzpPvnTc7VPvsDltAcpzjQjcQVM9J251dDNcXRXe3FsoFW0PcALs7iZk6iAfU08fszdlcL3YIkLaiZB2LDTcVYuFuQEa3bcaDV940GgtkVZhLV3KsW7cRzuN18LVEyOijjV0G5bRbPZ5Spc5bYkM6kAhTB0QnXrrVHEhNwsqdmjMoysUEkQAQok9dpkU9u4a67qAEBEGAzEakrztz94EQOW52njMO4zStgRPN/xA1p2J16KOH4u+CFe2IgFSCq6TlHhOm29c4jY7ZSty22VXzaOoJhRpsd/Cm9nCXQqk9lsPsueX8wFQuYd1bRllyTqrkaBeTXDrt8PKptYDwLiVwWWUIAmYkd8gjQIB7pldAJn6VqvaJF/Z7dxUHakIsluTQWkxtMaxzNZ/HW7gSTctiSABkgk5l2zXNYkVK9iL922iPcUZcimLYnVAdw8HfccwDyqf8AKtCGtXZ0FsHwuMf/AMdZ32m4viLOINsO1oKFhbbtlIKg5hOXck8qeB7i5QLvOB3BI0JnvEztSzj1tLt3NdZ2YDLIVF0BMSAN9d6rHEXJ9dGLc6a/4Tr/AEo1bjAba/ymvV6jjEbWHFkqVOzAgwGUwRB1Go8xWLbgWHMM9rO5VJLG4TmyyxkNB12HgPGvV6imVW3CsOWn9kSZnMTcnffc6zQmK4da1yYKym+omdvHlXq9QdgU4NCtGHAYhYIlSI3MxPe51R/YBnS2BufTpt+ta9XqdstTgjj/AJa/4P6a0Je4LfzWyLR0YkwAB7pGvqa9XqLWlTHAb5u5jbEBVHIRBPL1pmnDMQAdI0P0r1eqdttDiXAL922VbbU69cpA58iZrx4DibnaCBL20Qnke9mI6x3QJiu16k7aPBcDuqusaax5kk/U0wsYFx0r1epjbF4e0xfKY0HXz/2o3syMsxtrt6c69XqzKnTXdf161E3D/BXq9WZxW6gR57fKpNgQfA+der1MiaXYrDgaQRoRpuPEfWkmM4fks3/3jvK3CM0d0kMT7qjc66/KvV6os7Mext3ICYY6gZQQC0kKACwideenlQN8uwMYe7/9ayD/AJWkV6vVWM+yW2bNxJBsuVJ1zYhTv6GNTJqNnEXhmAsro773hprtohmvV6qrRG9cuN3ezt7CQbjRBJjUW9fdPIR416xbuoIW3ZUf+7cP1TSu16jResnEG9oLIbKn2nI954+zvv8AKnGJwF4oWdMKQisSIckwpOx0zaGJ516vV1xm4529qrXCb4RQv7MikAgLbfmJ++BOtAXsLdF9EN7DhofQIdNF0Km7MnkPOuV6jLGQyrLuEvBShu24J1/c/ncNL24ZezZbbpm7rSbcDmoEAmIAPxr1eqdbOwuLLKyh78d77igDQjcjxip3+CZjJuufRPP7tdr1M9s//9k="/>
          <p:cNvSpPr>
            <a:spLocks noChangeAspect="1" noChangeArrowheads="1"/>
          </p:cNvSpPr>
          <p:nvPr/>
        </p:nvSpPr>
        <p:spPr bwMode="auto">
          <a:xfrm>
            <a:off x="155575" y="-762000"/>
            <a:ext cx="2857500" cy="1600200"/>
          </a:xfrm>
          <a:prstGeom prst="rect">
            <a:avLst/>
          </a:prstGeom>
          <a:noFill/>
        </p:spPr>
        <p:txBody>
          <a:bodyPr vert="horz" wrap="square" lIns="91440" tIns="45720" rIns="91440" bIns="45720" numCol="1" anchor="t" anchorCtr="0" compatLnSpc="1">
            <a:prstTxWarp prst="textNoShape">
              <a:avLst/>
            </a:prstTxWarp>
          </a:bodyPr>
          <a:lstStyle/>
          <a:p>
            <a:endParaRPr lang="es-UY"/>
          </a:p>
        </p:txBody>
      </p:sp>
      <p:sp>
        <p:nvSpPr>
          <p:cNvPr id="35851" name="AutoShape 11" descr="data:image/jpeg;base64,/9j/4AAQSkZJRgABAQAAAQABAAD/2wCEAAkGBhMSERUUExQWFRUVGRgaGBgYGR8YGBccGhodFRgYHBgYICYeHRkjHRcYIC8gIycpLCwtHB4xNTAqNSYsLCkBCQoKDgwOGg8PGiwkHCUsKSwpKSwpLCwsLCwsKSksKSwpKSwpKSwsKSwsKSkpLCksKSksLCwpLCwpKSkpLCwsLP/AABEIAKgBLAMBIgACEQEDEQH/xAAbAAACAwEBAQAAAAAAAAAAAAAEBQIDBgEAB//EAEcQAAIBAgQDBQUFBQYFAgcAAAECEQADBBIhMQVBURMiYXGBBjKRobFCUsHR8BQjYnLhFTOSosLxFkOCstIHczRjk7PD0+L/xAAYAQEBAQEBAAAAAAAAAAAAAAABAgADBP/EACMRAQEAAgICAwACAwAAAAAAAAABAhESIQMxE0FRIkJxofH/2gAMAwEAAhEDEQA/ANa+Hbmw9FH1YtQt23NwiScqxMwZ57R8qbBdaX4NZLMeZroioG0CIIkeImfMHfz3oS7g42GnQfhG/wBabNaFVNb5bzW2xSr1YGq+7hw2aNO8deZjQT150C0qYOh+VTcTKMVqlQyPRCtRGdNcrteilkTXCKlXCetIROlcJqLXF6iudp5/A0s6RUSK4XPIH5VEsf0f6VmdIqm0d2+9t5DRfz9a9en3dNdOe3Pp5eteIPUD0/OlnSa5NTtYO4/uq7eS/wBIphb9ksURPZN6sB+NZiwsep+JqMURjuEvZMXEKk7SZn1BoQ2x0FZnWrmcdRXig6D4VyAKWeNwdR8a4bw5R8dB+ulS38PDn60Rg8G11giwD4kKB+vCnQCq46z4/rapdqvWtRgfYot790D+VSfmxFF3fY7DoO/iI88o+VbcjMb2g6ivBx1FGY7Dojlbb9oo+1ETVMVYVSvUVIEdRUwKkLM71grqQU1YuGB0Cgz0E/hTCx7L3n2tEecL8jBpYsyV0Cnf/Bt8fYHo/wDWlmNwTWWy3MyneCeXh1o3GVdnXglQzsfdk+mnx0qpzcHT4E/Q0hqMScqOfCB5nT86qwduEFe4o/cAB95uXh/vV4MCIP0+utcvpaNRJiT0BPwE12T4D4n8qrxQIRtZmBsBufjy60Rg9mz3R461VfsKwIInnvryGnj40abI8/OqrqQNAO8wGg6Sx/Cj7Ymv2ijHQ5eUa1JL3h8TFMGtyCD0men9J/WtL7yZWIIjePEeHjtI5eUGi4/cO1ysfAfE/lXf+o+gH9aHs3YIkSOYmJ9RTizx3L7tpV8j+QmtGDW+GXH91Ljehj8qu/4axET2J+X50SPaq4NlQecn8aGxXtJffQ3CB0WB9KWAHTwqJNcL+BqBY9KWdLVEmuEnwqu4CdJ3+nP8qwdRtz6Dy/qfoKuwuKKNmAU/zCfh0Ndw/Drlz3FMdZAHlNM8L7H3H1Z1QfxEn8hSUF9qLo2CfAn8a9c9sMSfthf5VA+s1RxfhCWAMt5LhnVVGo8Z1H+9K63sLcVjmuNmdyx6kzVBuDrUq5VaZEt0qSn19KIwdtC0XGZV6qMxny5eetO8JZwA99rjeHeH0Ap0GeB/UGu5fP4H8qecSuYQrFi24b7xbTx0JM0simMoHr8DUpH6/wBqtFTFuqCgMPCpgjqKZ4DhouCTdRNYgnvecaU0/wCG7IEtiVH+H/yotkZnAJ8allq7HYdVeLbLdH3gIHlrv5ihv2UnnA/h/PSkLbWJNshlbKw2Io637V4ge6Q3iVAHx0oWzwqNTp/m+tFJgx4+sGtx2yf/ABFi3kG5H8ir5+9QrYVnbM5ljuWOY/E0UlshiNNQD8ND9RV/Znp8/wA4pmLbCrgxzk/roKpxOABI05fiaYqOoPwn6VYI6iq4gNjBN62nJRJ/7qMIoXDtmvXHO2w/Xyost+v6156tWRVOK/5a9SW+Gg+hq8+X69KouITeP8CBfU6n6UM7FV3xqo6KT6kwPkKta36+dcue+8ciF/wiPxrEORCkx0H+o/8AaKEvYYtbg6Ezl5xG346dNKY3Roo8z84H0NV3LfeUfdEnzjN9TSGdgg66HmPHz6azPiKJw1vMQJGv3jA9TU+JYf3XAPeEH55T8j8RQ9mdoqLNVR5Z4NaHv37Y/lg/Mn8KIu2cCo/vLlw/w/7AUBhuA37my5f5tPlv8quxvs6bSFnvW5H2QTJ8IApohVdIkxIHKdTHKTVbMK6VFcIpZWzRUM3M6E/LwrpbXy+Zq/C8R7PZEY9WWSPAa1mQs2nb3FY/yz+FV3gwMNv0Mz86bf8AF+JAhWVR/Co/Emk+JxbuxZyWY7kmTWZw+nw/rXDVec+FWWLLN7is3kpb6VUZbhcHcuGEVnI1gDbz6etNcP7H4lhOUDzYfhNKXtXLZ7wZD4gqa7+1ORq7EfzH86QuxWBa05RiJG8GR8RUABVQPlVielIWqvjFW2MMze6rN5CfwqjtYovCcXvosW2IX5fMUha/B7yjMbbgDnl/pQnbdNfIT9KYnieIcQ1xiCNh3QfgJNQt4X/blTN/bAQjt4fM/lV9vh0an6yfyphbT9eRirezkEeBqpBsOmHHME/OrGtSpHUHl4UQrCAeoB+Otc7UDn+H1qtM5bgieoB+OtWC34ULbvd0AAE6gehPPkIqs4gnafjHntVSW+hbIJuwHQ/zA/DN/pqT4lQCeQBJOw033oGTvyWD6TEzvz+tZT2l481q61t1XsznAAOUgAZSc5MFtefOems53hOxy/DrjfHy2HL4ZpbT3ZY5TpmIXaNxP40rwftneW2ouKzvBk5TO53jwis1hyzFjad8wUwAMwiAjEn+TSRuRApvjfYm7fIdFlcoAkqPHmBO+p65gNAK8vLPL+WI23fDGAUk7sSaPDzVljC2SgUsAQBqDptqYPntUP7LeTldTHLST5Eb1nZK0kkfrxoHCHNnf7zn4DQfjRSMVDllIhTr1mAINV4NMqKDyGvmdT9aWTsp3hOw1PkNfwoGwCVn7xLf4jP5UfdaLdw88uUebHKPxqFix3lXlIHoP9qGVNam5l6ZU+Qn5k1G48526mB6mfotTw7yWfwd/jOX6rXrNqOzB5ksfJQB+D07YNiMODmHko/6Fkn6UigqdPjtWmtJME9Mx83afonzrM3PePmfrRmcV4usd2b4k/jUTUDcqtrlTspMaqe4KhcvAdKqTEqDLDMOYkrPqBSwmxiFU95M46ElfpTFfahUWLeGsr4lcx+dBr7SoiwmFsDxYFz/AJqR3MRJJ01M6ba9AKQNvYrMxJgSZ0gD0A0FUNe/U0MmZjABJ6AFj8qLS9iMMwMPbLbFkiY6Zh9KYySo8ZsrQOeUwPGYimC+1GKG15h5BR9BQWK9psTdUo95ip3GgB8IEaUEj0xJhiMdcuHNccuerEmuI3jQfaRvFSGI1iVE9flSLRpuxvFSXMdtPPf4UCmMth0EhswMtMlSCQR00jkelNF4moZYQlSNW2jeAQ0GdKOWP3Wkt9RdawB330Gp/LYUdaw3ht+P6NZzintObdxQqtA1jOBM8iIPTx3qrCe3GUfvELHqGA6R7wnrv1onlw2v48/xsUXbzHz0qYup1E+evwrIH27X7jf4l01qz/je1Bm3ckk810HhrvXSeTD9Hx5/jU/tQEx1+on8Ca5cxLDQjXp9J8fWs1Y9trCmTbuHp7sTO+/iflUl9t7BOqXB55Wmd9mH1rpPJ4vvJFw8n40Nq3Ik7DSOpk6fT08xURhjv+v9hQPC/aSxevC0rXgX909mgE5SWJ7zEaLyBp3as2c8G+x8HQtrtBAy6eY38qvHy4e5255YZfYdbeTMpKqdCSTBgjUa+K6+PlUraqfdluXdBbyAI038aMe0ouCAjBkYR2DASpDRBOpgnUHQCu28M7d4YeyRyzALoecAs0np5daJ5tNwBcZtG3h2zDsgwjM5VJJEAAatPIACfnWGwvGcQYYItyRoxUuuQDvI8bmO7DZdh1ivqFzhAYa2LAjXZmg+GgE/rnXzfGcAssl1rd4TbcqFe2dWDb5xA1BGUdTE8683kzzvcquK/BcOtXDfvMzG6ysW7MoLWkFVGZSUYEAaENyE7VRjva+zm/ub76DvdrlB6ZQsjKBAHlSU8DxVtbji01y3l75zSpQpKt190ZgDsCCBro/4dwyxbSMSlvtSZYJctwI7sZrrSxGXUjTlyNcPkzs/j02n0ZsKYjslXTmTPwmhWwSg6ui7c5+lGjsdoY+LyB9Nq4GRROa3b8lzH4tVu3oBewSwIYsGMQOf5+dVXsEy+4SN9Wyj60XcuTeRSwYKhYlmCT08hrsKJFtGHdyearm/z3DHwpYmvXLmUAlSC06CZK68uVW28U0E5PsnXpIifnRV7ClrkakIg311YzupA5cyBVdyzAAH22A0g6KCx92fDmfSsyhbyhCNRORdRpAMnX0FWXNmgg5bYUR1ff8A7j8KuNicidZY+pCDaRybnVLWQTmHdlmMjkq67bcxWZK/3Vc8hI9FAQf9rfGseoJM/QVp8ZeKoFYann10LH1kmshf4gT9nnGrT+VNlo3oSw312EnXl+jQb3h1Hz/Kq1vt2bNt+7eYA3FxBz8GpeWutt2h2IgH/TpWmDcjKdM2p1AiPCeu1F2faJrYPZ2rK/xFVJHq4NK8ThWII5drcbUjYqo6+J0FCrhYDd5dUI6nQ5to/hquLbX4zEAtJKywDHWNSAx0B21qu2wLakHQnfllLdfCuYy0uc97mBEbQoXmfCu20WJkmEYfPL48nqpiNpYXiroCLd1lG5ysy+E6V7EYzPDXLhY66szEwIGhM1SllZ58xy56dPGrWsaKIO3/AHE+FVxTyStW05sOu52ifpRNqxbP21/x/majdtN2ZEkDLHIcoHiaDHCurn0ArzzyW3Uj0XxyTu/6U41mDHKIUHunMCDpptuOfKNvGhLt/NbEs5eZ5ZPMfL503tcMUc2Pr+QqviuGC2XKd1hBkEzoRPympyxyrnxx/Q2BuKex3D5iNxlOmjjp0jTlvTdxpqw9B+JmsvwjEu1+2GZmBOxO+hP4Vr20+yB6/lXn8l1Xr8GOpWc40o7Qat7o+p8aAgdW/XrTbjlw9qNvdHPxNLze8qiZOlikoOrfMfjXjbHVv14zVoveR9a6b/l8a1ybShgDzP69a7kH3j8KsbEjw+Nc/awOnxplGjj2JshuIYdZmWbQj/5bda+22kVQAogDaNtOenIV8Q9keJqmOw7EbPEA695So3gc+tfWsZx4qpAttmKsfeXQLvABM9I5kgbTXr8WNs6eTzWbWcUuAva07q3FViefaApHj7ykzpqBzNNATpA/l/Fj+vrXz5fbhbymwoQkYZMQSCc0gJfBgiIObYmZO9EYf/1ONzGNhVw/fPaBWJOU9nGm2x7xzGIHI10uNcWtxxLzaQkSO8w3UHSR/EdQOkFuQrHcR4YmEN4M1xkiwWC5mJtksuVVmFMqoznYbbxWlw2JuKN7ZYncqdSd297QRAA5AAUBjL7DFWszIQ6XFJKgiVi6JBJ8TPLbnVfHUc4Q2eIjD2bjPZez2qsts5D2fulQlyYMtkJJIDCd95WrhLLd5r1wTqJQHToC+pQahT90DpTv2lwnbzBSLaszHKF91CURSPtsCZ1gLod6acPwOHWzbGdT3FjN2bESJjvKSBroJ022qZ4r9i5zTUspXUe703y+I/h8OVTZAw1jwMT/ALiopcIPL9c68ywCQRl106eXgelQ7gcJhle5dJAPugeEayJ8TU2wCnusqjmDl+Y8Oo5VPhy5ra7gmWBjaTp5iKua7ocw1UT+RH68DW2xTg0DM7EScxAEkGF0lY5iD51e1lWuABj3UJB1M5j/ABfwg6eNXWsJ3EU6ECQfPvH0k7VGzbJuO0/aUEeCj3h4zm1pAW+pVrr6QiQD4qsz4d5qEuYhAcgYRktKDvpccLMjqIFGh81oSJ7VxoIMgk3CIPgAI58t4oFLE3TA7rOSo5BbSdkhHTvPPpW2wLi2NUllO4ttc9OfrLEVmmxFqdEJg65mO58joKaYiy92/iWRWINm5aWBpm7pAB2kzpSgcAxOuyzl3M+GyzFVuQd1aL5Np2AVMrBQFEDXK3+k79KSXrzH7Z1B+Rp5iLZsqVuFyHfPKISF7MNIY6xOcamNo50OiWY9zENt/wAtvteEDbn02NbnieNLOIGEta7qG+JC9eqUPg1/eKOWYqfJu7+JrT3MBb0A1gZR4CSY26kmhLtlBO2mp128TW+WRuFJLpJZj1M/A1clwBSCdz8jqf8AtFXs6CYK6eI02/OhswdsqsJPQjwjfSj5z8ay3i7aEM4ZwIlUOVjyEMQQOR9KswntNh8oz4e478yLgVTqdhlMchSjilsW0zyWggZeyDGTM+666Ag+VV2RbOzWvVLifR35VXy5D44dcTuzZuOoCgqzKCZIEZgCeZ21q23cBAI5gH4ihsWV/Z2UFSez2AHSBEw0dJFc4V/coCdQoB5bSBpXk8V/lXq8s6g9BUblnMCv3gR8RFRA6GpqOhr0vOxvBCTiLY55o/ymtm1lv039ayGHQLxDLP8AzXiN9Qx0HrWuMfeYeY/OvF5fb2eK9M77QqwujT7C8/FqWNm/Ro/2j/vR3p7i8vFvClLnx+Q/KokXasBP6Nccnwqif4vh/tVbt/Ef16U8Rtc5P6NU3XI1qEkmAf18KkcBdOyn4j866TCudyg/C/ZaATpvqDpGoJg0zt4ttToCdyBB2y9emlKcPZuKBmS5oPun8Jou1eiJDDzVh9RXrxmo82XYzCYREIKqAcoX/pWIG/z3otbS5+0yrn170CddD8fnS9Mck6uB6x9daKt8Qt8nU/8AUPz/ADq0mIuFgAYIU6AgaaCjLOgjSCdoETBX6E/E0ssXJnvDflr86NsuB5/En6mrTYvFsEZSAVEgAgQBJ8Kvt2FjRQPIAUJauEzy1O/meQ/MUSp/iPpp9KUvo+N7Xs1bDt3R9lht4EnUAfrrS7CY92s3mZmYQFUse8CZLAiAIGhDdDy2HsN7RZTojsOYgQfCWYaeP6I/tBx+yEyWipZiCQfGAZgzAH9K4WTFU77aO3dhf3RnKIKiCRykflVL8R7W2wH3lSYB1J1+HMGlvCsYGtLcBaFMSZmV0IOxI8THU0XibXaKMiFGfPcbLAbMBkDdC2x9K1kafo1MWwcK+vMHkQNcwI8B8/KqrLnIxP3SVO+raEeGp2qjDXSLGUkEhQuYCNWOWY5eI616/iVtjLcMAuNp1AGYRpqZA+lFMEXEgqYUZVZiNwdgCOnuzSrEXhbGUAlsiqIA3gsTv95lnxFQxfGQSQvSNYzQN56bnSgbNwuzTO45GDm1EHntyqLkvTz4g2rcZHZl7WQCokGXA0mT3QNOvMSCG6F3csTDOkAQTkK2QxO0apd08VPkegRtVYEAkHSdVJVhtyIoa+4Uz49P6VHFW2Zx/BuxuEIC1q4LkSzErmABHMRMd466mI0oK1whFABtKRDAd4wA24BMGNTMyddxT/imOsXsqtmKS4001VlI5Hz9aW3uE4K8Agts2UsQM5iW1MwI9Km4naWAs2bbBuyCsAQDOwjugA7jf41z9lt3jF1lPeUjLoNgDmGxGaTGw9KtHsrhgwuOpJWIOZgBGwiZnx51zC8PwFq6uSy/aEg9+42UayTEgDQMNSI18K2m2X4n2Ww5FxsvctgsYaCMoJMKQIBAmeppfh+A9mWKISpRZDAyZcyO+NAuUbb5vKn68TyXynvI3dDSDnB1gpBhhPMn8mmNwYuqoDkLmUuskBwN1MDQH4VOywF/CB7rt2jq1spIgx32OWASA2bYiIjrVvDrTu2a7oASFRl2gqQSCNftDzmNKfYH2dz23LlR+/RVEfYssjrrzH7yAT89qIPBmA1bOdZOsn48o0pllN6ZK7YF2/cDTZRkVMxXuCbukbaCfKqcJwZrN9RnVpIAKE5SCQQRtIIE00uXn7S6ptqttSDP2jEIxObqFnKPOq3VWuqB9kCIO2VYG3hR19Nd/bL/ANuX1gi4402OvX73lTXAe018hpK90ry6kjUTXcb7PqRImeh1B9RrQGFTEWHzJYEhlZd2kq0rIYxHPand+kydn3svxwA3+0C9pfuJHckiFbMVJ90eR1NaFcbI+z9KxfDcAga3dZxLFiqmBAg6qNo5SAZ605MhhBGpHga5+TfT0+L1VPtI03h3fsL06tSa4fD6VVbuns030D//AHXqu6x6GiQ0dgizEotm3dMFu8Y00XeRoCZjmaLLAe/w58syTabPCiQQIkZiQGB9Ohob2Yntz/7b/VaeXCN9D413xs08+fsmTiOCBhrFy24Xmn250XeYIgzyO9FtjMJ3it4AKFIlWUtmBLBQ3NSII+E0w4ViJZ9SwCHQmQCtxJ0bY7j1q29awlx7xeyoDL+6GWCrZYMm1l3bXpXWWOdgezaQ5slxGhFcw6k5WywfTOoI5EwaKGFvggAakBhAzHKdQ3dJERzrPY/geCt4e5cbu3UM27YuwXlramFuKxMSTvyrtz2ZNm1hsTaxN62boDW5Wez7gbKHV5yjPHu8tquW62mw87dhqRO2pP5j5Cu/tqtvaB8Sq/iJ+lKX4Lj7VoBcQhsuVYQ8EN2e/wC9VSNGnQxPjXsfjOKW3Fy9hp91SOyzq4QBSe4WAJy6kbE7CnlZ7GjHscOfesrudrYHP+HX51L9mwf3FXyZk+hFJ09tLYuP2uGhXFwoquQ9sywQQ2UETEz6VbhfaHDlbnaJcS6CvZ/bW5LQw27sCNzrW5Nozs4OyR3DcB12vMo3PUn6VeOFDliL48nBHxIJpXguJ4a8t09oLZtqGy3AFznMFIUk6kTO3TTpbav4Uj/4jDr1DPlIPlFVyg01GOwbXCYY5gTC8m8I6+HMc6sxjnCXVKW1NsLDrsSphSwPWV94+R3qNriNq5iVsgkshtMSSCpD5TlHUAmPAtpIEC7il4NczTBjQt7rSSCPP0IMn1jeOWhrLH203sxYjCgqQQWcsBurZtZ+Go5b0yucQW27FiFCBVknnGYgczuKSWOJNh8K5SBDu2pEnM0d1ddOhbnAqWEwDXWLq0kwS5g3IYSPBdDyE1HOelcb7M8ZxEPARSskGTzjaE06zrFLMTwxiHuFm0VmJ+2QFzRJ0AMbARTOzgBbE7kGZP6+te4neJsXAAWLKVhYzd4FSRmMaTOtRVTTL8GxYGBGOCsWIYdmNZJc2IBA21mYmAdqCte1N26EXIFW2QBlJAIUkhZ9RqNNBNaT2Qypbezbym3bfuw0lZ94GQJBZWYGTOYj7OuTb2QvYizYNt7ahO1BzHcm6x8dK510nS/2bVcLZFpBnGZmLMQCS3gDH2aZniSncJ/iH51lOB8CJVrhvLlYsAGUq021LsYOuU7BuulZ8p3Yz3Drl0sMNddd9tN6vmnTb3eFJABYx39GYDMWuFmJO8gysTy12qghrYi2EAH3SukCTz6TQntDg1slWNwvOc5balmBa61wggERHaAa7xVWAZHLLFxYDNma3Cy9vsQvvST++nSPdNHM6dW+Sy5rhbu5cpdYM7HTUNykEUJf4io7thrVsuo1IAzDvd2WIJGcbLJ1JqV3hYtXFBF24V/eZktd0xL5JZ5zaRtG1D4XhzjsU7EG4tpry9pMZlLMLZjSYBPQ6ijls6aD2d4fntJca7bZ9ZyFWTMCR3SAeXiaa3b4SE95rhgFRIVQCTMCROmwJOgHSgPYvtBhki3bQPL5QYAzknaNNtRyII5VoLmGJIYgZh7pB258vIVF9NPbP2sVauLhbFpLiPhwjszKcrAALkLz3jlYAjkVnkKdS0bj1n8BUsJgMqKgOoUT5jU6Eaa0QL6o62zu06ztyURH2jI8wK2O9dtl7Zb2i4Cb6qGKwHU7keh6gsVpba4Sn7Qpu3ALUwzZSpyjd9BlUQD4Ada3WLTmB6D/AGrG+0fDbt1BbQ5JYhtxmXKqjbUgMRI0n0o1pePfVpSbgEd4EGYjUHyqoY1ZADHXboI/6vKjcPgXt2LdvKYVGXVt9wSP3y6TMd0ctKou4dQ2qiFLR3l7oCjb990Y/ra5pztAW0TPZymUsi4qzEkMMpmW02Jq+8ik6Ag+BWNPDNFQ7MID7ogGCGUdTsbpq+7iLIBV2TtHZFtS0gai4zyrFQR3RqRpMc63tUpE2C7MANLpBG4Uy7kyIJmMx05wekVzhqW3yZwyrdedNWCoGdlBOhJyxOnLSpY1GYQHVoClVzLGhE5uZnXbw8aFfBkWkmCVXuqCs5iZYyNxl0AOsedXMWuWjX2WtC3is5YMgDCApJIJESokjTrTrAcPs3cTimYA5hmRT3czdmWDCYaCszHQGsTh2uG6CoFpnRQcw0DLqxiDuO9Ec/Cn1r2lt4ayy3EHaxbYFQokAMrKHNsROYNsZhttDRcfwbtrRf2Hhrdtb2HLDte5BYlczEByc4zDvJ/Q1TiuC3VFxlKMLZhtcrDSTvI+YmlHszj2uYU2zmIS6RBLtDEhpHZ2yBq3X0qzivFbjuxUHvLmfuOPAkAxIHU6CfSp1QyvtYWulCqMQgMwCQJaAdJgEqwHkalwy4ELZCSilZbozLqCRpOYNHUCtLYRbdsx3WIUuJPvAnNAOwzMT5k1V7bXrdzHJbBMFLecQAJylwVYe9II15EkUcvpWhdrj5uIqM8qnujTTTLvE7UzxXGe1yyqLlzarpJMa6zG1JMN7EqyqVvMmeYMSFEFoKnWQNJBr3tNwq/YcuAmV9QtvPPLvZWGaDIO5510nluk8Y1FvidtsO1tyzNDBQyi4klmIIzSQdd/Cq+E+zuEv/3lqyWB3k2ngZcsG2yiB3j7p2rB2uMXFmQRBg6HQ7wehjlvTDDceB3rpPN+xPAVd9kcO4kdohP3XDjX+F1n/NRd7/0pDszDEgAs0Z7DA+8ZjKxBEzrVdrioyiftDMD1GYr9VP6im1n2ruge+p80Qn45avDLD+wymX0UYK1dOMJQwtyFR9AT2V20jxP2QxjTmpPnpsNwjEEplAByiWEltyfeI016U1wGBRuzDKoyQdFG+mbXqTMkb07staUQAun63rycq6ZdkvHcG9rhl5mJRi47ymGGe8iHXl3WM/jTLi2NbD3Xt4RVLnKGULmKKi5UB6Dffwoy5ftmwQQCCdiJG+xHpXLtu0zEqiyYk5YnSATHhpTM5vuDvXT3AuJ3bqsl9Qt1IDRABkSJAJho1I2EjxozEKCpEEnwcqdNtVg17C2kHTxMGjFNvkBPiD86eSZixPsVw/sv2hgTJu5GE7C3qPjnJ9BV3s1eY4Yd0nV9RP3z0plwXgYs3bztcD9qZYFSAHzu0iSY7rZY6LNCcDxIXDW1TLMtMidySI7wqd/i77cfhlpmLG2snJBI1GUyYPQ6V5+FgkEKABJHTWPyFcxeJckDKqgHkoHn9uuDizA7LHoP9Rp4/oC/2LE7TzJWSdSefnXLnCtttCD7g5ddNaapxbNvl6bjrHjVpuTzX4j8qOMYps4LJp/pFR/ZpuEowFxYyysg92SDGwMkc/I04Pp8R/40DaU5rkqRqsGNPcUEjqN+VExYBgsE9x2RWhcP2ad2RnBt55MTHeYx5UY9i8ukn4t+VU8PwIt4m7eDNLghh9kiLYQbzKhGg/xtygUwuY4zMfr41Wtt69BE4zlKW2P7wqxVSTLBdzt4jeKXYvFtdxmEK7XYZ1MFgLRNwQfOQY56Us9osOMTizbF1rbvYyKBsVJe40iJMNbtn3hoWozgWGFj9iFtWVAjkkiSzEkXDMaB2Gw5RNRc5LxXx62a4HjQcsgh8jW1OVpK58+rFtwuUagz3tqtxmFD+Go1BAIgg7+lZHgXGEs4nEWnJ7+JQLlUmTmIy/w/ZOvSt3+0+Jj9eFXjNpzZctrkYqHhBMq5Aa40nvCNmG4qF3DZwSvbEw4BjDhD9gmNDErvE6U54kA4/vGWCDooOxkaFTSIOGyB5AAvGGVlPvggwNxBNVxQV4i1cUtAvBgqaTZI6Hbzpbxrht53tlVuTbuZznuJoYWCuWRmhfLamzItxP7pQDB/vdddRvbMeVBY7B/3jCwiwJnODsu4hN511itIZSb9ixSs5XOmhzLIgzLRJ3XXcfAUa+Hvd1YcEKdDdjkASCBoJI0ojE4ATl7C0CZOjHl4hNN6q/ZnzaYeyQAROh6HbJJ2+dWwBME/vEHuktJusDmAIzAZYgqYPpQ3FuBtduB86lSRobheQNxmIkCB8fjWj4cLVu7nxNqwLKuc+ZSQAAMv2ds0aV7H4JnuF7VuzkzkzB5g9FgjUnekFGDHZKxAgmJi65AIAUMVUQAOp8KBZ4xVxSUb92FB7Q5Z7pWGJ1Orb6b+svaktbu2s6psGgAhWAeIPWdqu4pwa42JaConUHK2UBYQDUzOg6+NVJPtjK5iVAlWtTK/aZjqf5j+VU8Ze3dvWjcewVtlwFBlTmIEnvaRodooPjfE7hu2llW1mApAJJiGBfUaH7Q3qzF4tlJcvbBJWImWygROa5Cxk6Hc7nSo4w7CYbjJuMMP3bdvVFOsiASJYkypOkeVMsNddrOHsolx3VSoAIYt2jdosa6DvEQTpFTw+POZjcu2lgd0gKZldd3mJ0girLfFLWHWzeN9CYQZVVZ00glSSABJnzqLhKq5bvQrEgJgFW4hsXO2btSvvErLKSV98wwg66SKPx/AbFy3ba5YS3cKS5tnKTGx7ndJIAOx3pP/AGwt22czpBuQVL6wFDDfx025Cmw4ouRZZXUjKpkTtEaaEiR0qMuvRYrHcKuJLI+ZFAhACzkmAQOR1M0ww3s5jCisLejAHVgrCeTKxBBHShuK8LxEq6d7IAYU97Ri+xjryNfVrmOzHNEzrqNddfxrTr2rOY/1o9OF3JmIGn2j/wCVTThjz4fzGT86Ym8YGlVNfk1NzrnpSOFMyQB/m+POrzw9wsKDPnR2HYgRGtfP/wD1X4piWtW7GFF6WdjdNqZKqBAJGuXNruNqrG2itj/Zt0aw0/Wqnt3UBZpUDUk6QOp02r4diOC8Q7K2MmKOYsz95tYbKky24Gcj+aqsf7N40qidneyrbBPfEZmGZjBbf3Qf5a6dtNNn7U+3YGHUW2Oa6XOYNBQK4DIQBOZhA8jMmqsN7b3mFsl+yQBIRirOwADfZBPe6sZ1MwKx49lb74lVFo5CyAarGXSTlmcsSSN9a7xr2bcX3S1DoNAwdQsnvMAGMwCSNuVVhbj/AMGcmXp9vweOtXUVwyAMqtByArmGYAjkYpRxTjVu3i7NiF7zhWaV0zgCSIMBZkz0O1fLLfs/cOKzlbXZi4DrdtxlU/dn3YG1UjBvZV3uMgJXQq63CWLKYbK0qCA3eM7RGukZqxnb7RZvq+ishcGGQMpZSPeBWM2h8KivGrY/51rqf3iaAak+Qr5t7MYnKbt03kDmxM6HW4f7sk84ykxtMbg0Hw/2e7j/ALzDjuZZ7WRJZdD3eit8KiGzVfY8Lxe1cVyly2+RZIW4rfyg5epEfHpS3gPH7QS+Hf8Aurjsxc96GaWMEHRC0QNtK+e28KuHwd5XdGzvbZRaec2RXBDEgQv70HSfnIC/byudmaDeFzurJADkE7jcRl18NaN99Kkmn2zCZbih0KsrCVYZSCOoMaipvw3wHwX8qynsLxkLYRXuEwqgCdF3JG084rWrxRCND9aqVFjHXcCf7YUNACYcsBI1zShCjYmMxMa6GmWIw0PYGUhbdtVCwNIQMZBO8tT0tbZwxylgNCQJHkSJjWqjgLRIMa6/aPMAHc7aDyiudluS99afLOM4drGKvX2tsgbFYdrUqNQsi4xAJhSYjUTNfSCg1gf5P6127gLZJkA94HWD9efjRJsoNvrVypyuyjGIOh/wf/1SPFYcTmm4CobQWyQZ8BJPLbpWnxWAVtY+tLrvDF8o8/zquSGdw5LC0CbijIdle2ZAQRoQSN/lXMU2HOZGuXp2InEH0ME01vcMbOhBTKAQcxYNqANIkSIEAnrQqWAiOS2iteJAMaB2/Ki5RUZ7Giz2i5RfYQZMYg7xHePPQ61SnZkmUukAiO7eMaA/qdafXmflYvR4va//AGUqzXlZibZIYzE21I0A1PaEbDpVY3bUn4xatsDZtW3LMQXOW4SigiSAT7xiPyqngqojXke05ylGUMmZlDLJHlIkU3VZluw1zNJzpPvnTc7VPvsDltAcpzjQjcQVM9J251dDNcXRXe3FsoFW0PcALs7iZk6iAfU08fszdlcL3YIkLaiZB2LDTcVYuFuQEa3bcaDV940GgtkVZhLV3KsW7cRzuN18LVEyOijjV0G5bRbPZ5Spc5bYkM6kAhTB0QnXrrVHEhNwsqdmjMoysUEkQAQok9dpkU9u4a67qAEBEGAzEakrztz94EQOW52njMO4zStgRPN/xA1p2J16KOH4u+CFe2IgFSCq6TlHhOm29c4jY7ZSty22VXzaOoJhRpsd/Cm9nCXQqk9lsPsueX8wFQuYd1bRllyTqrkaBeTXDrt8PKptYDwLiVwWWUIAmYkd8gjQIB7pldAJn6VqvaJF/Z7dxUHakIsluTQWkxtMaxzNZ/HW7gSTctiSABkgk5l2zXNYkVK9iL922iPcUZcimLYnVAdw8HfccwDyqf8AKtCGtXZ0FsHwuMf/AMdZ32m4viLOINsO1oKFhbbtlIKg5hOXck8qeB7i5QLvOB3BI0JnvEztSzj1tLt3NdZ2YDLIVF0BMSAN9d6rHEXJ9dGLc6a/4Tr/AEo1bjAba/ymvV6jjEbWHFkqVOzAgwGUwRB1Go8xWLbgWHMM9rO5VJLG4TmyyxkNB12HgPGvV6imVW3CsOWn9kSZnMTcnffc6zQmK4da1yYKym+omdvHlXq9QdgU4NCtGHAYhYIlSI3MxPe51R/YBnS2BufTpt+ta9XqdstTgjj/AJa/4P6a0Je4LfzWyLR0YkwAB7pGvqa9XqLWlTHAb5u5jbEBVHIRBPL1pmnDMQAdI0P0r1eqdttDiXAL922VbbU69cpA58iZrx4DibnaCBL20Qnke9mI6x3QJiu16k7aPBcDuqusaax5kk/U0wsYFx0r1epjbF4e0xfKY0HXz/2o3syMsxtrt6c69XqzKnTXdf161E3D/BXq9WZxW6gR57fKpNgQfA+der1MiaXYrDgaQRoRpuPEfWkmM4fks3/3jvK3CM0d0kMT7qjc66/KvV6os7Mext3ICYY6gZQQC0kKACwideenlQN8uwMYe7/9ayD/AJWkV6vVWM+yW2bNxJBsuVJ1zYhTv6GNTJqNnEXhmAsro773hprtohmvV6qrRG9cuN3ezt7CQbjRBJjUW9fdPIR416xbuoIW3ZUf+7cP1TSu16jResnEG9oLIbKn2nI954+zvv8AKnGJwF4oWdMKQisSIckwpOx0zaGJ516vV1xm4529qrXCb4RQv7MikAgLbfmJ++BOtAXsLdF9EN7DhofQIdNF0Km7MnkPOuV6jLGQyrLuEvBShu24J1/c/ncNL24ZezZbbpm7rSbcDmoEAmIAPxr1eqdbOwuLLKyh78d77igDQjcjxip3+CZjJuufRPP7tdr1M9s//9k="/>
          <p:cNvSpPr>
            <a:spLocks noChangeAspect="1" noChangeArrowheads="1"/>
          </p:cNvSpPr>
          <p:nvPr/>
        </p:nvSpPr>
        <p:spPr bwMode="auto">
          <a:xfrm>
            <a:off x="155575" y="-762000"/>
            <a:ext cx="2857500" cy="1600200"/>
          </a:xfrm>
          <a:prstGeom prst="rect">
            <a:avLst/>
          </a:prstGeom>
          <a:noFill/>
        </p:spPr>
        <p:txBody>
          <a:bodyPr vert="horz" wrap="square" lIns="91440" tIns="45720" rIns="91440" bIns="45720" numCol="1" anchor="t" anchorCtr="0" compatLnSpc="1">
            <a:prstTxWarp prst="textNoShape">
              <a:avLst/>
            </a:prstTxWarp>
          </a:bodyPr>
          <a:lstStyle/>
          <a:p>
            <a:endParaRPr lang="es-UY"/>
          </a:p>
        </p:txBody>
      </p:sp>
      <p:sp>
        <p:nvSpPr>
          <p:cNvPr id="35853" name="AutoShape 13" descr="data:image/jpeg;base64,/9j/4AAQSkZJRgABAQAAAQABAAD/2wCEAAkGBhMSERUUExQWFRUVGRgaGBgYGR8YGBccGhodFRgYHBgYICYeHRkjHRcYIC8gIycpLCwtHB4xNTAqNSYsLCkBCQoKDgwOGg8PGiwkHCUsKSwpKSwpLCwsLCwsKSksKSwpKSwpKSwsKSwsKSkpLCksKSksLCwpLCwpKSkpLCwsLP/AABEIAKgBLAMBIgACEQEDEQH/xAAbAAACAwEBAQAAAAAAAAAAAAAEBQIDBgEAB//EAEcQAAIBAgQDBQUFBQYFAgcAAAECEQADBBIhMQVBURMiYXGBBjKRobFCUsHR8BQjYnLhFTOSosLxFkOCstIHczRjk7PD0+L/xAAYAQEBAQEBAAAAAAAAAAAAAAABAgADBP/EACMRAQEAAgICAwACAwAAAAAAAAABAhESIQMxE0FRIkJxofH/2gAMAwEAAhEDEQA/ANa+Hbmw9FH1YtQt23NwiScqxMwZ57R8qbBdaX4NZLMeZroioG0CIIkeImfMHfz3oS7g42GnQfhG/wBabNaFVNb5bzW2xSr1YGq+7hw2aNO8deZjQT150C0qYOh+VTcTKMVqlQyPRCtRGdNcrteilkTXCKlXCetIROlcJqLXF6iudp5/A0s6RUSK4XPIH5VEsf0f6VmdIqm0d2+9t5DRfz9a9en3dNdOe3Pp5eteIPUD0/OlnSa5NTtYO4/uq7eS/wBIphb9ksURPZN6sB+NZiwsep+JqMURjuEvZMXEKk7SZn1BoQ2x0FZnWrmcdRXig6D4VyAKWeNwdR8a4bw5R8dB+ulS38PDn60Rg8G11giwD4kKB+vCnQCq46z4/rapdqvWtRgfYot790D+VSfmxFF3fY7DoO/iI88o+VbcjMb2g6ivBx1FGY7Dojlbb9oo+1ETVMVYVSvUVIEdRUwKkLM71grqQU1YuGB0Cgz0E/hTCx7L3n2tEecL8jBpYsyV0Cnf/Bt8fYHo/wDWlmNwTWWy3MyneCeXh1o3GVdnXglQzsfdk+mnx0qpzcHT4E/Q0hqMScqOfCB5nT86qwduEFe4o/cAB95uXh/vV4MCIP0+utcvpaNRJiT0BPwE12T4D4n8qrxQIRtZmBsBufjy60Rg9mz3R461VfsKwIInnvryGnj40abI8/OqrqQNAO8wGg6Sx/Cj7Ymv2ijHQ5eUa1JL3h8TFMGtyCD0men9J/WtL7yZWIIjePEeHjtI5eUGi4/cO1ysfAfE/lXf+o+gH9aHs3YIkSOYmJ9RTizx3L7tpV8j+QmtGDW+GXH91Ljehj8qu/4axET2J+X50SPaq4NlQecn8aGxXtJffQ3CB0WB9KWAHTwqJNcL+BqBY9KWdLVEmuEnwqu4CdJ3+nP8qwdRtz6Dy/qfoKuwuKKNmAU/zCfh0Ndw/Drlz3FMdZAHlNM8L7H3H1Z1QfxEn8hSUF9qLo2CfAn8a9c9sMSfthf5VA+s1RxfhCWAMt5LhnVVGo8Z1H+9K63sLcVjmuNmdyx6kzVBuDrUq5VaZEt0qSn19KIwdtC0XGZV6qMxny5eetO8JZwA99rjeHeH0Ap0GeB/UGu5fP4H8qecSuYQrFi24b7xbTx0JM0simMoHr8DUpH6/wBqtFTFuqCgMPCpgjqKZ4DhouCTdRNYgnvecaU0/wCG7IEtiVH+H/yotkZnAJ8allq7HYdVeLbLdH3gIHlrv5ihv2UnnA/h/PSkLbWJNshlbKw2Io637V4ge6Q3iVAHx0oWzwqNTp/m+tFJgx4+sGtx2yf/ABFi3kG5H8ir5+9QrYVnbM5ljuWOY/E0UlshiNNQD8ND9RV/Znp8/wA4pmLbCrgxzk/roKpxOABI05fiaYqOoPwn6VYI6iq4gNjBN62nJRJ/7qMIoXDtmvXHO2w/Xyost+v6156tWRVOK/5a9SW+Gg+hq8+X69KouITeP8CBfU6n6UM7FV3xqo6KT6kwPkKta36+dcue+8ciF/wiPxrEORCkx0H+o/8AaKEvYYtbg6Ezl5xG346dNKY3Roo8z84H0NV3LfeUfdEnzjN9TSGdgg66HmPHz6azPiKJw1vMQJGv3jA9TU+JYf3XAPeEH55T8j8RQ9mdoqLNVR5Z4NaHv37Y/lg/Mn8KIu2cCo/vLlw/w/7AUBhuA37my5f5tPlv8quxvs6bSFnvW5H2QTJ8IApohVdIkxIHKdTHKTVbMK6VFcIpZWzRUM3M6E/LwrpbXy+Zq/C8R7PZEY9WWSPAa1mQs2nb3FY/yz+FV3gwMNv0Mz86bf8AF+JAhWVR/Co/Emk+JxbuxZyWY7kmTWZw+nw/rXDVec+FWWLLN7is3kpb6VUZbhcHcuGEVnI1gDbz6etNcP7H4lhOUDzYfhNKXtXLZ7wZD4gqa7+1ORq7EfzH86QuxWBa05RiJG8GR8RUABVQPlVielIWqvjFW2MMze6rN5CfwqjtYovCcXvosW2IX5fMUha/B7yjMbbgDnl/pQnbdNfIT9KYnieIcQ1xiCNh3QfgJNQt4X/blTN/bAQjt4fM/lV9vh0an6yfyphbT9eRirezkEeBqpBsOmHHME/OrGtSpHUHl4UQrCAeoB+Otc7UDn+H1qtM5bgieoB+OtWC34ULbvd0AAE6gehPPkIqs4gnafjHntVSW+hbIJuwHQ/zA/DN/pqT4lQCeQBJOw033oGTvyWD6TEzvz+tZT2l481q61t1XsznAAOUgAZSc5MFtefOems53hOxy/DrjfHy2HL4ZpbT3ZY5TpmIXaNxP40rwftneW2ouKzvBk5TO53jwis1hyzFjad8wUwAMwiAjEn+TSRuRApvjfYm7fIdFlcoAkqPHmBO+p65gNAK8vLPL+WI23fDGAUk7sSaPDzVljC2SgUsAQBqDptqYPntUP7LeTldTHLST5Eb1nZK0kkfrxoHCHNnf7zn4DQfjRSMVDllIhTr1mAINV4NMqKDyGvmdT9aWTsp3hOw1PkNfwoGwCVn7xLf4jP5UfdaLdw88uUebHKPxqFix3lXlIHoP9qGVNam5l6ZU+Qn5k1G48526mB6mfotTw7yWfwd/jOX6rXrNqOzB5ksfJQB+D07YNiMODmHko/6Fkn6UigqdPjtWmtJME9Mx83afonzrM3PePmfrRmcV4usd2b4k/jUTUDcqtrlTspMaqe4KhcvAdKqTEqDLDMOYkrPqBSwmxiFU95M46ElfpTFfahUWLeGsr4lcx+dBr7SoiwmFsDxYFz/AJqR3MRJJ01M6ba9AKQNvYrMxJgSZ0gD0A0FUNe/U0MmZjABJ6AFj8qLS9iMMwMPbLbFkiY6Zh9KYySo8ZsrQOeUwPGYimC+1GKG15h5BR9BQWK9psTdUo95ip3GgB8IEaUEj0xJhiMdcuHNccuerEmuI3jQfaRvFSGI1iVE9flSLRpuxvFSXMdtPPf4UCmMth0EhswMtMlSCQR00jkelNF4moZYQlSNW2jeAQ0GdKOWP3Wkt9RdawB330Gp/LYUdaw3ht+P6NZzintObdxQqtA1jOBM8iIPTx3qrCe3GUfvELHqGA6R7wnrv1onlw2v48/xsUXbzHz0qYup1E+evwrIH27X7jf4l01qz/je1Bm3ckk810HhrvXSeTD9Hx5/jU/tQEx1+on8Ca5cxLDQjXp9J8fWs1Y9trCmTbuHp7sTO+/iflUl9t7BOqXB55Wmd9mH1rpPJ4vvJFw8n40Nq3Ik7DSOpk6fT08xURhjv+v9hQPC/aSxevC0rXgX909mgE5SWJ7zEaLyBp3as2c8G+x8HQtrtBAy6eY38qvHy4e5255YZfYdbeTMpKqdCSTBgjUa+K6+PlUraqfdluXdBbyAI038aMe0ouCAjBkYR2DASpDRBOpgnUHQCu28M7d4YeyRyzALoecAs0np5daJ5tNwBcZtG3h2zDsgwjM5VJJEAAatPIACfnWGwvGcQYYItyRoxUuuQDvI8bmO7DZdh1ivqFzhAYa2LAjXZmg+GgE/rnXzfGcAssl1rd4TbcqFe2dWDb5xA1BGUdTE8683kzzvcquK/BcOtXDfvMzG6ysW7MoLWkFVGZSUYEAaENyE7VRjva+zm/ub76DvdrlB6ZQsjKBAHlSU8DxVtbji01y3l75zSpQpKt190ZgDsCCBro/4dwyxbSMSlvtSZYJctwI7sZrrSxGXUjTlyNcPkzs/j02n0ZsKYjslXTmTPwmhWwSg6ui7c5+lGjsdoY+LyB9Nq4GRROa3b8lzH4tVu3oBewSwIYsGMQOf5+dVXsEy+4SN9Wyj60XcuTeRSwYKhYlmCT08hrsKJFtGHdyearm/z3DHwpYmvXLmUAlSC06CZK68uVW28U0E5PsnXpIifnRV7ClrkakIg311YzupA5cyBVdyzAAH22A0g6KCx92fDmfSsyhbyhCNRORdRpAMnX0FWXNmgg5bYUR1ff8A7j8KuNicidZY+pCDaRybnVLWQTmHdlmMjkq67bcxWZK/3Vc8hI9FAQf9rfGseoJM/QVp8ZeKoFYann10LH1kmshf4gT9nnGrT+VNlo3oSw312EnXl+jQb3h1Hz/Kq1vt2bNt+7eYA3FxBz8GpeWutt2h2IgH/TpWmDcjKdM2p1AiPCeu1F2faJrYPZ2rK/xFVJHq4NK8ThWII5drcbUjYqo6+J0FCrhYDd5dUI6nQ5to/hquLbX4zEAtJKywDHWNSAx0B21qu2wLakHQnfllLdfCuYy0uc97mBEbQoXmfCu20WJkmEYfPL48nqpiNpYXiroCLd1lG5ysy+E6V7EYzPDXLhY66szEwIGhM1SllZ58xy56dPGrWsaKIO3/AHE+FVxTyStW05sOu52ifpRNqxbP21/x/majdtN2ZEkDLHIcoHiaDHCurn0ArzzyW3Uj0XxyTu/6U41mDHKIUHunMCDpptuOfKNvGhLt/NbEs5eZ5ZPMfL503tcMUc2Pr+QqviuGC2XKd1hBkEzoRPympyxyrnxx/Q2BuKex3D5iNxlOmjjp0jTlvTdxpqw9B+JmsvwjEu1+2GZmBOxO+hP4Vr20+yB6/lXn8l1Xr8GOpWc40o7Qat7o+p8aAgdW/XrTbjlw9qNvdHPxNLze8qiZOlikoOrfMfjXjbHVv14zVoveR9a6b/l8a1ybShgDzP69a7kH3j8KsbEjw+Nc/awOnxplGjj2JshuIYdZmWbQj/5bda+22kVQAogDaNtOenIV8Q9keJqmOw7EbPEA695So3gc+tfWsZx4qpAttmKsfeXQLvABM9I5kgbTXr8WNs6eTzWbWcUuAva07q3FViefaApHj7ykzpqBzNNATpA/l/Fj+vrXz5fbhbymwoQkYZMQSCc0gJfBgiIObYmZO9EYf/1ONzGNhVw/fPaBWJOU9nGm2x7xzGIHI10uNcWtxxLzaQkSO8w3UHSR/EdQOkFuQrHcR4YmEN4M1xkiwWC5mJtksuVVmFMqoznYbbxWlw2JuKN7ZYncqdSd297QRAA5AAUBjL7DFWszIQ6XFJKgiVi6JBJ8TPLbnVfHUc4Q2eIjD2bjPZez2qsts5D2fulQlyYMtkJJIDCd95WrhLLd5r1wTqJQHToC+pQahT90DpTv2lwnbzBSLaszHKF91CURSPtsCZ1gLod6acPwOHWzbGdT3FjN2bESJjvKSBroJ022qZ4r9i5zTUspXUe703y+I/h8OVTZAw1jwMT/ALiopcIPL9c68ywCQRl106eXgelQ7gcJhle5dJAPugeEayJ8TU2wCnusqjmDl+Y8Oo5VPhy5ra7gmWBjaTp5iKua7ocw1UT+RH68DW2xTg0DM7EScxAEkGF0lY5iD51e1lWuABj3UJB1M5j/ABfwg6eNXWsJ3EU6ECQfPvH0k7VGzbJuO0/aUEeCj3h4zm1pAW+pVrr6QiQD4qsz4d5qEuYhAcgYRktKDvpccLMjqIFGh81oSJ7VxoIMgk3CIPgAI58t4oFLE3TA7rOSo5BbSdkhHTvPPpW2wLi2NUllO4ttc9OfrLEVmmxFqdEJg65mO58joKaYiy92/iWRWINm5aWBpm7pAB2kzpSgcAxOuyzl3M+GyzFVuQd1aL5Np2AVMrBQFEDXK3+k79KSXrzH7Z1B+Rp5iLZsqVuFyHfPKISF7MNIY6xOcamNo50OiWY9zENt/wAtvteEDbn02NbnieNLOIGEta7qG+JC9eqUPg1/eKOWYqfJu7+JrT3MBb0A1gZR4CSY26kmhLtlBO2mp128TW+WRuFJLpJZj1M/A1clwBSCdz8jqf8AtFXs6CYK6eI02/OhswdsqsJPQjwjfSj5z8ay3i7aEM4ZwIlUOVjyEMQQOR9KswntNh8oz4e478yLgVTqdhlMchSjilsW0zyWggZeyDGTM+666Ag+VV2RbOzWvVLifR35VXy5D44dcTuzZuOoCgqzKCZIEZgCeZ21q23cBAI5gH4ihsWV/Z2UFSez2AHSBEw0dJFc4V/coCdQoB5bSBpXk8V/lXq8s6g9BUblnMCv3gR8RFRA6GpqOhr0vOxvBCTiLY55o/ymtm1lv039ayGHQLxDLP8AzXiN9Qx0HrWuMfeYeY/OvF5fb2eK9M77QqwujT7C8/FqWNm/Ro/2j/vR3p7i8vFvClLnx+Q/KokXasBP6Nccnwqif4vh/tVbt/Ef16U8Rtc5P6NU3XI1qEkmAf18KkcBdOyn4j866TCudyg/C/ZaATpvqDpGoJg0zt4ttToCdyBB2y9emlKcPZuKBmS5oPun8Jou1eiJDDzVh9RXrxmo82XYzCYREIKqAcoX/pWIG/z3otbS5+0yrn170CddD8fnS9Mck6uB6x9daKt8Qt8nU/8AUPz/ADq0mIuFgAYIU6AgaaCjLOgjSCdoETBX6E/E0ssXJnvDflr86NsuB5/En6mrTYvFsEZSAVEgAgQBJ8Kvt2FjRQPIAUJauEzy1O/meQ/MUSp/iPpp9KUvo+N7Xs1bDt3R9lht4EnUAfrrS7CY92s3mZmYQFUse8CZLAiAIGhDdDy2HsN7RZTojsOYgQfCWYaeP6I/tBx+yEyWipZiCQfGAZgzAH9K4WTFU77aO3dhf3RnKIKiCRykflVL8R7W2wH3lSYB1J1+HMGlvCsYGtLcBaFMSZmV0IOxI8THU0XibXaKMiFGfPcbLAbMBkDdC2x9K1kafo1MWwcK+vMHkQNcwI8B8/KqrLnIxP3SVO+raEeGp2qjDXSLGUkEhQuYCNWOWY5eI616/iVtjLcMAuNp1AGYRpqZA+lFMEXEgqYUZVZiNwdgCOnuzSrEXhbGUAlsiqIA3gsTv95lnxFQxfGQSQvSNYzQN56bnSgbNwuzTO45GDm1EHntyqLkvTz4g2rcZHZl7WQCokGXA0mT3QNOvMSCG6F3csTDOkAQTkK2QxO0apd08VPkegRtVYEAkHSdVJVhtyIoa+4Uz49P6VHFW2Zx/BuxuEIC1q4LkSzErmABHMRMd466mI0oK1whFABtKRDAd4wA24BMGNTMyddxT/imOsXsqtmKS4001VlI5Hz9aW3uE4K8Agts2UsQM5iW1MwI9Km4naWAs2bbBuyCsAQDOwjugA7jf41z9lt3jF1lPeUjLoNgDmGxGaTGw9KtHsrhgwuOpJWIOZgBGwiZnx51zC8PwFq6uSy/aEg9+42UayTEgDQMNSI18K2m2X4n2Ww5FxsvctgsYaCMoJMKQIBAmeppfh+A9mWKISpRZDAyZcyO+NAuUbb5vKn68TyXynvI3dDSDnB1gpBhhPMn8mmNwYuqoDkLmUuskBwN1MDQH4VOywF/CB7rt2jq1spIgx32OWASA2bYiIjrVvDrTu2a7oASFRl2gqQSCNftDzmNKfYH2dz23LlR+/RVEfYssjrrzH7yAT89qIPBmA1bOdZOsn48o0pllN6ZK7YF2/cDTZRkVMxXuCbukbaCfKqcJwZrN9RnVpIAKE5SCQQRtIIE00uXn7S6ptqttSDP2jEIxObqFnKPOq3VWuqB9kCIO2VYG3hR19Nd/bL/ANuX1gi4402OvX73lTXAe018hpK90ry6kjUTXcb7PqRImeh1B9RrQGFTEWHzJYEhlZd2kq0rIYxHPand+kydn3svxwA3+0C9pfuJHckiFbMVJ90eR1NaFcbI+z9KxfDcAga3dZxLFiqmBAg6qNo5SAZ605MhhBGpHga5+TfT0+L1VPtI03h3fsL06tSa4fD6VVbuns030D//AHXqu6x6GiQ0dgizEotm3dMFu8Y00XeRoCZjmaLLAe/w58syTabPCiQQIkZiQGB9Ohob2Yntz/7b/VaeXCN9D413xs08+fsmTiOCBhrFy24Xmn250XeYIgzyO9FtjMJ3it4AKFIlWUtmBLBQ3NSII+E0w4ViJZ9SwCHQmQCtxJ0bY7j1q29awlx7xeyoDL+6GWCrZYMm1l3bXpXWWOdgezaQ5slxGhFcw6k5WywfTOoI5EwaKGFvggAakBhAzHKdQ3dJERzrPY/geCt4e5cbu3UM27YuwXlramFuKxMSTvyrtz2ZNm1hsTaxN62boDW5Wez7gbKHV5yjPHu8tquW62mw87dhqRO2pP5j5Cu/tqtvaB8Sq/iJ+lKX4Lj7VoBcQhsuVYQ8EN2e/wC9VSNGnQxPjXsfjOKW3Fy9hp91SOyzq4QBSe4WAJy6kbE7CnlZ7GjHscOfesrudrYHP+HX51L9mwf3FXyZk+hFJ09tLYuP2uGhXFwoquQ9sywQQ2UETEz6VbhfaHDlbnaJcS6CvZ/bW5LQw27sCNzrW5Nozs4OyR3DcB12vMo3PUn6VeOFDliL48nBHxIJpXguJ4a8t09oLZtqGy3AFznMFIUk6kTO3TTpbav4Uj/4jDr1DPlIPlFVyg01GOwbXCYY5gTC8m8I6+HMc6sxjnCXVKW1NsLDrsSphSwPWV94+R3qNriNq5iVsgkshtMSSCpD5TlHUAmPAtpIEC7il4NczTBjQt7rSSCPP0IMn1jeOWhrLH203sxYjCgqQQWcsBurZtZ+Go5b0yucQW27FiFCBVknnGYgczuKSWOJNh8K5SBDu2pEnM0d1ddOhbnAqWEwDXWLq0kwS5g3IYSPBdDyE1HOelcb7M8ZxEPARSskGTzjaE06zrFLMTwxiHuFm0VmJ+2QFzRJ0AMbARTOzgBbE7kGZP6+te4neJsXAAWLKVhYzd4FSRmMaTOtRVTTL8GxYGBGOCsWIYdmNZJc2IBA21mYmAdqCte1N26EXIFW2QBlJAIUkhZ9RqNNBNaT2Qypbezbym3bfuw0lZ94GQJBZWYGTOYj7OuTb2QvYizYNt7ahO1BzHcm6x8dK510nS/2bVcLZFpBnGZmLMQCS3gDH2aZniSncJ/iH51lOB8CJVrhvLlYsAGUq021LsYOuU7BuulZ8p3Yz3Drl0sMNddd9tN6vmnTb3eFJABYx39GYDMWuFmJO8gysTy12qghrYi2EAH3SukCTz6TQntDg1slWNwvOc5balmBa61wggERHaAa7xVWAZHLLFxYDNma3Cy9vsQvvST++nSPdNHM6dW+Sy5rhbu5cpdYM7HTUNykEUJf4io7thrVsuo1IAzDvd2WIJGcbLJ1JqV3hYtXFBF24V/eZktd0xL5JZ5zaRtG1D4XhzjsU7EG4tpry9pMZlLMLZjSYBPQ6ijls6aD2d4fntJca7bZ9ZyFWTMCR3SAeXiaa3b4SE95rhgFRIVQCTMCROmwJOgHSgPYvtBhki3bQPL5QYAzknaNNtRyII5VoLmGJIYgZh7pB258vIVF9NPbP2sVauLhbFpLiPhwjszKcrAALkLz3jlYAjkVnkKdS0bj1n8BUsJgMqKgOoUT5jU6Eaa0QL6o62zu06ztyURH2jI8wK2O9dtl7Zb2i4Cb6qGKwHU7keh6gsVpba4Sn7Qpu3ALUwzZSpyjd9BlUQD4Ada3WLTmB6D/AGrG+0fDbt1BbQ5JYhtxmXKqjbUgMRI0n0o1pePfVpSbgEd4EGYjUHyqoY1ZADHXboI/6vKjcPgXt2LdvKYVGXVt9wSP3y6TMd0ctKou4dQ2qiFLR3l7oCjb990Y/ra5pztAW0TPZymUsi4qzEkMMpmW02Jq+8ik6Ag+BWNPDNFQ7MID7ogGCGUdTsbpq+7iLIBV2TtHZFtS0gai4zyrFQR3RqRpMc63tUpE2C7MANLpBG4Uy7kyIJmMx05wekVzhqW3yZwyrdedNWCoGdlBOhJyxOnLSpY1GYQHVoClVzLGhE5uZnXbw8aFfBkWkmCVXuqCs5iZYyNxl0AOsedXMWuWjX2WtC3is5YMgDCApJIJESokjTrTrAcPs3cTimYA5hmRT3czdmWDCYaCszHQGsTh2uG6CoFpnRQcw0DLqxiDuO9Ec/Cn1r2lt4ayy3EHaxbYFQokAMrKHNsROYNsZhttDRcfwbtrRf2Hhrdtb2HLDte5BYlczEByc4zDvJ/Q1TiuC3VFxlKMLZhtcrDSTvI+YmlHszj2uYU2zmIS6RBLtDEhpHZ2yBq3X0qzivFbjuxUHvLmfuOPAkAxIHU6CfSp1QyvtYWulCqMQgMwCQJaAdJgEqwHkalwy4ELZCSilZbozLqCRpOYNHUCtLYRbdsx3WIUuJPvAnNAOwzMT5k1V7bXrdzHJbBMFLecQAJylwVYe9II15EkUcvpWhdrj5uIqM8qnujTTTLvE7UzxXGe1yyqLlzarpJMa6zG1JMN7EqyqVvMmeYMSFEFoKnWQNJBr3tNwq/YcuAmV9QtvPPLvZWGaDIO5510nluk8Y1FvidtsO1tyzNDBQyi4klmIIzSQdd/Cq+E+zuEv/3lqyWB3k2ngZcsG2yiB3j7p2rB2uMXFmQRBg6HQ7wehjlvTDDceB3rpPN+xPAVd9kcO4kdohP3XDjX+F1n/NRd7/0pDszDEgAs0Z7DA+8ZjKxBEzrVdrioyiftDMD1GYr9VP6im1n2ruge+p80Qn45avDLD+wymX0UYK1dOMJQwtyFR9AT2V20jxP2QxjTmpPnpsNwjEEplAByiWEltyfeI016U1wGBRuzDKoyQdFG+mbXqTMkb07staUQAun63rycq6ZdkvHcG9rhl5mJRi47ymGGe8iHXl3WM/jTLi2NbD3Xt4RVLnKGULmKKi5UB6Dffwoy5ftmwQQCCdiJG+xHpXLtu0zEqiyYk5YnSATHhpTM5vuDvXT3AuJ3bqsl9Qt1IDRABkSJAJho1I2EjxozEKCpEEnwcqdNtVg17C2kHTxMGjFNvkBPiD86eSZixPsVw/sv2hgTJu5GE7C3qPjnJ9BV3s1eY4Yd0nV9RP3z0plwXgYs3bztcD9qZYFSAHzu0iSY7rZY6LNCcDxIXDW1TLMtMidySI7wqd/i77cfhlpmLG2snJBI1GUyYPQ6V5+FgkEKABJHTWPyFcxeJckDKqgHkoHn9uuDizA7LHoP9Rp4/oC/2LE7TzJWSdSefnXLnCtttCD7g5ddNaapxbNvl6bjrHjVpuTzX4j8qOMYps4LJp/pFR/ZpuEowFxYyysg92SDGwMkc/I04Pp8R/40DaU5rkqRqsGNPcUEjqN+VExYBgsE9x2RWhcP2ad2RnBt55MTHeYx5UY9i8ukn4t+VU8PwIt4m7eDNLghh9kiLYQbzKhGg/xtygUwuY4zMfr41Wtt69BE4zlKW2P7wqxVSTLBdzt4jeKXYvFtdxmEK7XYZ1MFgLRNwQfOQY56Us9osOMTizbF1rbvYyKBsVJe40iJMNbtn3hoWozgWGFj9iFtWVAjkkiSzEkXDMaB2Gw5RNRc5LxXx62a4HjQcsgh8jW1OVpK58+rFtwuUagz3tqtxmFD+Go1BAIgg7+lZHgXGEs4nEWnJ7+JQLlUmTmIy/w/ZOvSt3+0+Jj9eFXjNpzZctrkYqHhBMq5Aa40nvCNmG4qF3DZwSvbEw4BjDhD9gmNDErvE6U54kA4/vGWCDooOxkaFTSIOGyB5AAvGGVlPvggwNxBNVxQV4i1cUtAvBgqaTZI6Hbzpbxrht53tlVuTbuZznuJoYWCuWRmhfLamzItxP7pQDB/vdddRvbMeVBY7B/3jCwiwJnODsu4hN511itIZSb9ixSs5XOmhzLIgzLRJ3XXcfAUa+Hvd1YcEKdDdjkASCBoJI0ojE4ATl7C0CZOjHl4hNN6q/ZnzaYeyQAROh6HbJJ2+dWwBME/vEHuktJusDmAIzAZYgqYPpQ3FuBtduB86lSRobheQNxmIkCB8fjWj4cLVu7nxNqwLKuc+ZSQAAMv2ds0aV7H4JnuF7VuzkzkzB5g9FgjUnekFGDHZKxAgmJi65AIAUMVUQAOp8KBZ4xVxSUb92FB7Q5Z7pWGJ1Orb6b+svaktbu2s6psGgAhWAeIPWdqu4pwa42JaConUHK2UBYQDUzOg6+NVJPtjK5iVAlWtTK/aZjqf5j+VU8Ze3dvWjcewVtlwFBlTmIEnvaRodooPjfE7hu2llW1mApAJJiGBfUaH7Q3qzF4tlJcvbBJWImWygROa5Cxk6Hc7nSo4w7CYbjJuMMP3bdvVFOsiASJYkypOkeVMsNddrOHsolx3VSoAIYt2jdosa6DvEQTpFTw+POZjcu2lgd0gKZldd3mJ0girLfFLWHWzeN9CYQZVVZ00glSSABJnzqLhKq5bvQrEgJgFW4hsXO2btSvvErLKSV98wwg66SKPx/AbFy3ba5YS3cKS5tnKTGx7ndJIAOx3pP/AGwt22czpBuQVL6wFDDfx025Cmw4ouRZZXUjKpkTtEaaEiR0qMuvRYrHcKuJLI+ZFAhACzkmAQOR1M0ww3s5jCisLejAHVgrCeTKxBBHShuK8LxEq6d7IAYU97Ri+xjryNfVrmOzHNEzrqNddfxrTr2rOY/1o9OF3JmIGn2j/wCVTThjz4fzGT86Ym8YGlVNfk1NzrnpSOFMyQB/m+POrzw9wsKDPnR2HYgRGtfP/wD1X4piWtW7GFF6WdjdNqZKqBAJGuXNruNqrG2itj/Zt0aw0/Wqnt3UBZpUDUk6QOp02r4diOC8Q7K2MmKOYsz95tYbKky24Gcj+aqsf7N40qidneyrbBPfEZmGZjBbf3Qf5a6dtNNn7U+3YGHUW2Oa6XOYNBQK4DIQBOZhA8jMmqsN7b3mFsl+yQBIRirOwADfZBPe6sZ1MwKx49lb74lVFo5CyAarGXSTlmcsSSN9a7xr2bcX3S1DoNAwdQsnvMAGMwCSNuVVhbj/AMGcmXp9vweOtXUVwyAMqtByArmGYAjkYpRxTjVu3i7NiF7zhWaV0zgCSIMBZkz0O1fLLfs/cOKzlbXZi4DrdtxlU/dn3YG1UjBvZV3uMgJXQq63CWLKYbK0qCA3eM7RGukZqxnb7RZvq+ishcGGQMpZSPeBWM2h8KivGrY/51rqf3iaAak+Qr5t7MYnKbt03kDmxM6HW4f7sk84ykxtMbg0Hw/2e7j/ALzDjuZZ7WRJZdD3eit8KiGzVfY8Lxe1cVyly2+RZIW4rfyg5epEfHpS3gPH7QS+Hf8Aurjsxc96GaWMEHRC0QNtK+e28KuHwd5XdGzvbZRaec2RXBDEgQv70HSfnIC/byudmaDeFzurJADkE7jcRl18NaN99Kkmn2zCZbih0KsrCVYZSCOoMaipvw3wHwX8qynsLxkLYRXuEwqgCdF3JG084rWrxRCND9aqVFjHXcCf7YUNACYcsBI1zShCjYmMxMa6GmWIw0PYGUhbdtVCwNIQMZBO8tT0tbZwxylgNCQJHkSJjWqjgLRIMa6/aPMAHc7aDyiudluS99afLOM4drGKvX2tsgbFYdrUqNQsi4xAJhSYjUTNfSCg1gf5P6127gLZJkA94HWD9efjRJsoNvrVypyuyjGIOh/wf/1SPFYcTmm4CobQWyQZ8BJPLbpWnxWAVtY+tLrvDF8o8/zquSGdw5LC0CbijIdle2ZAQRoQSN/lXMU2HOZGuXp2InEH0ME01vcMbOhBTKAQcxYNqANIkSIEAnrQqWAiOS2iteJAMaB2/Ki5RUZ7Giz2i5RfYQZMYg7xHePPQ61SnZkmUukAiO7eMaA/qdafXmflYvR4va//AGUqzXlZibZIYzE21I0A1PaEbDpVY3bUn4xatsDZtW3LMQXOW4SigiSAT7xiPyqngqojXke05ylGUMmZlDLJHlIkU3VZluw1zNJzpPvnTc7VPvsDltAcpzjQjcQVM9J251dDNcXRXe3FsoFW0PcALs7iZk6iAfU08fszdlcL3YIkLaiZB2LDTcVYuFuQEa3bcaDV940GgtkVZhLV3KsW7cRzuN18LVEyOijjV0G5bRbPZ5Spc5bYkM6kAhTB0QnXrrVHEhNwsqdmjMoysUEkQAQok9dpkU9u4a67qAEBEGAzEakrztz94EQOW52njMO4zStgRPN/xA1p2J16KOH4u+CFe2IgFSCq6TlHhOm29c4jY7ZSty22VXzaOoJhRpsd/Cm9nCXQqk9lsPsueX8wFQuYd1bRllyTqrkaBeTXDrt8PKptYDwLiVwWWUIAmYkd8gjQIB7pldAJn6VqvaJF/Z7dxUHakIsluTQWkxtMaxzNZ/HW7gSTctiSABkgk5l2zXNYkVK9iL922iPcUZcimLYnVAdw8HfccwDyqf8AKtCGtXZ0FsHwuMf/AMdZ32m4viLOINsO1oKFhbbtlIKg5hOXck8qeB7i5QLvOB3BI0JnvEztSzj1tLt3NdZ2YDLIVF0BMSAN9d6rHEXJ9dGLc6a/4Tr/AEo1bjAba/ymvV6jjEbWHFkqVOzAgwGUwRB1Go8xWLbgWHMM9rO5VJLG4TmyyxkNB12HgPGvV6imVW3CsOWn9kSZnMTcnffc6zQmK4da1yYKym+omdvHlXq9QdgU4NCtGHAYhYIlSI3MxPe51R/YBnS2BufTpt+ta9XqdstTgjj/AJa/4P6a0Je4LfzWyLR0YkwAB7pGvqa9XqLWlTHAb5u5jbEBVHIRBPL1pmnDMQAdI0P0r1eqdttDiXAL922VbbU69cpA58iZrx4DibnaCBL20Qnke9mI6x3QJiu16k7aPBcDuqusaax5kk/U0wsYFx0r1epjbF4e0xfKY0HXz/2o3syMsxtrt6c69XqzKnTXdf161E3D/BXq9WZxW6gR57fKpNgQfA+der1MiaXYrDgaQRoRpuPEfWkmM4fks3/3jvK3CM0d0kMT7qjc66/KvV6os7Mext3ICYY6gZQQC0kKACwideenlQN8uwMYe7/9ayD/AJWkV6vVWM+yW2bNxJBsuVJ1zYhTv6GNTJqNnEXhmAsro773hprtohmvV6qrRG9cuN3ezt7CQbjRBJjUW9fdPIR416xbuoIW3ZUf+7cP1TSu16jResnEG9oLIbKn2nI954+zvv8AKnGJwF4oWdMKQisSIckwpOx0zaGJ516vV1xm4529qrXCb4RQv7MikAgLbfmJ++BOtAXsLdF9EN7DhofQIdNF0Km7MnkPOuV6jLGQyrLuEvBShu24J1/c/ncNL24ZezZbbpm7rSbcDmoEAmIAPxr1eqdbOwuLLKyh78d77igDQjcjxip3+CZjJuufRPP7tdr1M9s//9k="/>
          <p:cNvSpPr>
            <a:spLocks noChangeAspect="1" noChangeArrowheads="1"/>
          </p:cNvSpPr>
          <p:nvPr/>
        </p:nvSpPr>
        <p:spPr bwMode="auto">
          <a:xfrm>
            <a:off x="155575" y="-762000"/>
            <a:ext cx="2857500" cy="1600200"/>
          </a:xfrm>
          <a:prstGeom prst="rect">
            <a:avLst/>
          </a:prstGeom>
          <a:noFill/>
        </p:spPr>
        <p:txBody>
          <a:bodyPr vert="horz" wrap="square" lIns="91440" tIns="45720" rIns="91440" bIns="45720" numCol="1" anchor="t" anchorCtr="0" compatLnSpc="1">
            <a:prstTxWarp prst="textNoShape">
              <a:avLst/>
            </a:prstTxWarp>
          </a:bodyPr>
          <a:lstStyle/>
          <a:p>
            <a:endParaRPr lang="es-UY"/>
          </a:p>
        </p:txBody>
      </p:sp>
      <p:pic>
        <p:nvPicPr>
          <p:cNvPr id="35855" name="Picture 15" descr="http://t2.gstatic.com/images?q=tbn:ANd9GcSY5Z5gRrj5NEfQ_RRVa9C_jjTc_V8zk5Nx_EX7AcVBEUiiuz3u"/>
          <p:cNvPicPr>
            <a:picLocks noChangeAspect="1" noChangeArrowheads="1"/>
          </p:cNvPicPr>
          <p:nvPr/>
        </p:nvPicPr>
        <p:blipFill>
          <a:blip r:embed="rId2"/>
          <a:srcRect/>
          <a:stretch>
            <a:fillRect/>
          </a:stretch>
        </p:blipFill>
        <p:spPr bwMode="auto">
          <a:xfrm>
            <a:off x="857224" y="1214422"/>
            <a:ext cx="6858048" cy="3786214"/>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0" y="5214950"/>
            <a:ext cx="9144000"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sz="20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¿Tenemos idea que junto al legendario canal, el </a:t>
            </a:r>
            <a:r>
              <a:rPr kumimoji="0" lang="es-UY" sz="2000" b="1" i="0" u="none" strike="noStrike" cap="none" normalizeH="0" baseline="0" dirty="0" err="1">
                <a:ln>
                  <a:noFill/>
                </a:ln>
                <a:solidFill>
                  <a:schemeClr val="tx1"/>
                </a:solidFill>
                <a:effectLst/>
                <a:latin typeface="Calibri" pitchFamily="34" charset="0"/>
                <a:ea typeface="Calibri" pitchFamily="34" charset="0"/>
                <a:cs typeface="Times New Roman" pitchFamily="18" charset="0"/>
              </a:rPr>
              <a:t>hub</a:t>
            </a:r>
            <a:r>
              <a:rPr kumimoji="0" lang="es-UY" sz="20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 de Copa en </a:t>
            </a:r>
            <a:r>
              <a:rPr kumimoji="0" lang="es-UY" sz="2000" b="1" i="0" u="none" strike="noStrike" cap="none" normalizeH="0" baseline="0" dirty="0" err="1">
                <a:ln>
                  <a:noFill/>
                </a:ln>
                <a:solidFill>
                  <a:schemeClr val="tx1"/>
                </a:solidFill>
                <a:effectLst/>
                <a:latin typeface="Calibri" pitchFamily="34" charset="0"/>
                <a:ea typeface="Calibri" pitchFamily="34" charset="0"/>
                <a:cs typeface="Times New Roman" pitchFamily="18" charset="0"/>
              </a:rPr>
              <a:t>Tocumen</a:t>
            </a:r>
            <a:r>
              <a:rPr kumimoji="0" lang="es-UY" sz="20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 es el otro elemento decisivo con el que cuenta Panamá para el impresionante desarrollo  que ha tenido como destino turístico y de inversión, siendo un país casi con la misma población de Uruguay pero con menos de la mitad de su territorio?.</a:t>
            </a:r>
            <a:endParaRPr kumimoji="0" lang="es-UY" sz="2000" b="0" i="0" u="none" strike="noStrike" cap="none" normalizeH="0" baseline="0" dirty="0">
              <a:ln>
                <a:noFill/>
              </a:ln>
              <a:solidFill>
                <a:schemeClr val="tx1"/>
              </a:solidFill>
              <a:effectLst/>
              <a:latin typeface="Arial" pitchFamily="34" charset="0"/>
              <a:cs typeface="Arial" pitchFamily="34" charset="0"/>
            </a:endParaRPr>
          </a:p>
        </p:txBody>
      </p:sp>
      <p:pic>
        <p:nvPicPr>
          <p:cNvPr id="3" name="2 Imagen" descr="288x288_q75_t_TocumenExp.jpg"/>
          <p:cNvPicPr>
            <a:picLocks noChangeAspect="1"/>
          </p:cNvPicPr>
          <p:nvPr/>
        </p:nvPicPr>
        <p:blipFill>
          <a:blip r:embed="rId2"/>
          <a:stretch>
            <a:fillRect/>
          </a:stretch>
        </p:blipFill>
        <p:spPr>
          <a:xfrm>
            <a:off x="1214414" y="785794"/>
            <a:ext cx="6715172" cy="4214842"/>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0" y="4929198"/>
            <a:ext cx="91440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b="1" i="0" u="none" strike="noStrike" cap="none" normalizeH="0" baseline="0" dirty="0">
                <a:ln>
                  <a:noFill/>
                </a:ln>
                <a:solidFill>
                  <a:schemeClr val="tx1"/>
                </a:solidFill>
                <a:effectLst/>
                <a:latin typeface="Calibri" pitchFamily="34" charset="0"/>
                <a:ea typeface="Calibri" pitchFamily="34" charset="0"/>
                <a:cs typeface="Times New Roman" pitchFamily="18" charset="0"/>
              </a:rPr>
              <a:t>Hemos escuchado hasta el cansancio que el Mercosur es la unión que permite acceder a un mercado que excede con creces los doscientos millones de habitantes. No escapará al elevado criterio de esta particular audiencia que ese </a:t>
            </a:r>
            <a:r>
              <a:rPr kumimoji="0" lang="es-UY" b="1" i="1" u="sng" strike="noStrike" cap="none" normalizeH="0" baseline="0" dirty="0">
                <a:ln>
                  <a:noFill/>
                </a:ln>
                <a:solidFill>
                  <a:schemeClr val="tx1"/>
                </a:solidFill>
                <a:effectLst/>
                <a:latin typeface="Calibri" pitchFamily="34" charset="0"/>
                <a:ea typeface="Calibri" pitchFamily="34" charset="0"/>
                <a:cs typeface="Times New Roman" pitchFamily="18" charset="0"/>
              </a:rPr>
              <a:t>mercado real</a:t>
            </a:r>
            <a:r>
              <a:rPr kumimoji="0" lang="es-UY" b="1" i="0" u="none" strike="noStrike" cap="none" normalizeH="0" baseline="0" dirty="0">
                <a:ln>
                  <a:noFill/>
                </a:ln>
                <a:solidFill>
                  <a:schemeClr val="tx1"/>
                </a:solidFill>
                <a:effectLst/>
                <a:latin typeface="Calibri" pitchFamily="34" charset="0"/>
                <a:ea typeface="Calibri" pitchFamily="34" charset="0"/>
                <a:cs typeface="Times New Roman" pitchFamily="18" charset="0"/>
              </a:rPr>
              <a:t> es en la práctica un </a:t>
            </a:r>
            <a:r>
              <a:rPr kumimoji="0" lang="es-UY" b="1" i="1" u="sng" strike="noStrike" cap="none" normalizeH="0" baseline="0" dirty="0">
                <a:ln>
                  <a:noFill/>
                </a:ln>
                <a:solidFill>
                  <a:schemeClr val="tx1"/>
                </a:solidFill>
                <a:effectLst/>
                <a:latin typeface="Calibri" pitchFamily="34" charset="0"/>
                <a:ea typeface="Calibri" pitchFamily="34" charset="0"/>
                <a:cs typeface="Times New Roman" pitchFamily="18" charset="0"/>
              </a:rPr>
              <a:t>mercado virtual</a:t>
            </a:r>
            <a:r>
              <a:rPr kumimoji="0" lang="es-UY" b="1" i="0" u="none" strike="noStrike" cap="none" normalizeH="0" baseline="0" dirty="0">
                <a:ln>
                  <a:noFill/>
                </a:ln>
                <a:solidFill>
                  <a:schemeClr val="tx1"/>
                </a:solidFill>
                <a:effectLst/>
                <a:latin typeface="Calibri" pitchFamily="34" charset="0"/>
                <a:ea typeface="Calibri" pitchFamily="34" charset="0"/>
                <a:cs typeface="Times New Roman" pitchFamily="18" charset="0"/>
              </a:rPr>
              <a:t> hasta que se vaya en su búsqueda. Pues bien, los cinco años pasados de Pluna fueron la demostración más contundente de la manera que hay que hacerlo. Veamos algunos números:</a:t>
            </a:r>
            <a:endParaRPr kumimoji="0" lang="es-UY" b="0" i="0" u="none" strike="noStrike" cap="none" normalizeH="0" baseline="0" dirty="0">
              <a:ln>
                <a:noFill/>
              </a:ln>
              <a:solidFill>
                <a:schemeClr val="tx1"/>
              </a:solidFill>
              <a:effectLst/>
              <a:latin typeface="Arial" pitchFamily="34" charset="0"/>
              <a:cs typeface="Arial" pitchFamily="34" charset="0"/>
            </a:endParaRPr>
          </a:p>
        </p:txBody>
      </p:sp>
      <p:pic>
        <p:nvPicPr>
          <p:cNvPr id="37891" name="Picture 3" descr="http://radiomercosur.com/images/news/7499b9d5a94fba4b14e9f36727b5f96a2336abde.JPG"/>
          <p:cNvPicPr>
            <a:picLocks noChangeAspect="1" noChangeArrowheads="1"/>
          </p:cNvPicPr>
          <p:nvPr/>
        </p:nvPicPr>
        <p:blipFill>
          <a:blip r:embed="rId2"/>
          <a:srcRect/>
          <a:stretch>
            <a:fillRect/>
          </a:stretch>
        </p:blipFill>
        <p:spPr bwMode="auto">
          <a:xfrm>
            <a:off x="1643042" y="928670"/>
            <a:ext cx="5643602" cy="3429024"/>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0" y="285728"/>
            <a:ext cx="91440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sz="20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 Es imprescindible el intercambio de ideas siempre, el debate y puedo asegurar con total convicción que en Política Aeronáutica en el contexto actual, es aún más necesario.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s-UY" sz="2000" dirty="0">
                <a:latin typeface="Calibri" pitchFamily="34" charset="0"/>
                <a:ea typeface="Calibri" pitchFamily="34" charset="0"/>
                <a:cs typeface="Times New Roman" pitchFamily="18" charset="0"/>
              </a:rPr>
              <a:t>A</a:t>
            </a:r>
            <a:r>
              <a:rPr kumimoji="0" lang="es-UY" sz="20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gradecemos especialmente que nos hayan invitado a participar, “a pesar de” o tal vez “por” nuestra posición crítica hacia la gestión del Poder Ejecutivo en temas aeronáuticos.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20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Venimos a compartir nuestras consideraciones y nuestra opinión, como fue solicitado en la invitación cursada oportunamente, con nuestro habitual estilo independiente, pretendidamente  ecuánime y coherente.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20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Valiéndonos como una licencia, de los procedimientos médicos, se supone que fuimos llamados a colaborar en la revisión del enfermo, para llegar a un diagnóstico y de esa forma, poder llegar a indicar el tratamiento ideal.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20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Al pensar esta presentación, nos propusimos evaluar, entender y llegar a calificar el contexto actual y a la vez, lograr dejar un mensaje concreto .</a:t>
            </a:r>
            <a:endParaRPr kumimoji="0" lang="es-UY" sz="2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0" y="0"/>
            <a:ext cx="9144000" cy="68326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sz="16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Evolución de pasajeros transportados</a:t>
            </a:r>
            <a:endParaRPr kumimoji="0" lang="es-UY"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2007 -</a:t>
            </a:r>
            <a:r>
              <a:rPr kumimoji="0" lang="es-UY" sz="16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    530.000</a:t>
            </a:r>
            <a:endParaRPr kumimoji="0" lang="es-UY"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2012E </a:t>
            </a:r>
            <a:r>
              <a:rPr kumimoji="0" lang="es-UY" sz="16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- 1.507.000</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Ingresos brutos o facturación</a:t>
            </a:r>
            <a:endParaRPr kumimoji="0" lang="es-UY"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2007 </a:t>
            </a:r>
            <a:r>
              <a:rPr kumimoji="0" lang="es-UY" sz="16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  U$S  83.000.000 (esta cifra incluye 28 millones de dólares de la ruta a Madrid)</a:t>
            </a:r>
            <a:endParaRPr kumimoji="0" lang="es-UY"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2012E</a:t>
            </a:r>
            <a:r>
              <a:rPr kumimoji="0" lang="es-UY" sz="16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 - U$S 189.000.000</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La operación de Pluna generó beneficios adicionales para Uruguay por 250 millones de dólares anuales</a:t>
            </a:r>
            <a:endParaRPr kumimoji="0" lang="es-UY"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Divisas -</a:t>
            </a:r>
            <a:r>
              <a:rPr kumimoji="0" lang="es-UY" sz="16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 U$S 200.000.000</a:t>
            </a:r>
            <a:endParaRPr kumimoji="0" lang="es-UY"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Empleo  </a:t>
            </a:r>
            <a:r>
              <a:rPr kumimoji="0" lang="es-UY" sz="16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 U$S  40.000.000</a:t>
            </a:r>
            <a:endParaRPr kumimoji="0" lang="es-UY"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Compras </a:t>
            </a:r>
            <a:r>
              <a:rPr kumimoji="0" lang="es-UY" sz="16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 U$S  15.000.000 (es la facturación anual promedio de más de 200 proveedores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Evolución del margen de utilidad neta</a:t>
            </a:r>
            <a:endParaRPr kumimoji="0" lang="es-UY"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2008 -</a:t>
            </a:r>
            <a:r>
              <a:rPr kumimoji="0" lang="es-UY" sz="16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    -26,7%</a:t>
            </a:r>
            <a:endParaRPr kumimoji="0" lang="es-UY"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16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2011 -</a:t>
            </a:r>
            <a:r>
              <a:rPr kumimoji="0" lang="es-UY" sz="16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    - 5,8%</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b="1" i="0" u="none" strike="noStrike" cap="none" normalizeH="0" baseline="0" dirty="0">
                <a:ln>
                  <a:noFill/>
                </a:ln>
                <a:solidFill>
                  <a:schemeClr val="tx1"/>
                </a:solidFill>
                <a:effectLst/>
                <a:latin typeface="Calibri" pitchFamily="34" charset="0"/>
                <a:ea typeface="Calibri" pitchFamily="34" charset="0"/>
                <a:cs typeface="Times New Roman" pitchFamily="18" charset="0"/>
              </a:rPr>
              <a:t>A la hora de pasar raya y medir resultados, hay que tener en cuenta los siguientes datos de la realidad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16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Las catástrofes naturales de público conocimiento como la gripe H1N1 de 2009; el terremoto de Chile en 2010 y la erupción del Volcán </a:t>
            </a:r>
            <a:r>
              <a:rPr kumimoji="0" lang="es-UY" sz="1600" b="1" i="0" u="none" strike="noStrike" cap="none" normalizeH="0" baseline="0" dirty="0" err="1">
                <a:ln>
                  <a:noFill/>
                </a:ln>
                <a:solidFill>
                  <a:schemeClr val="tx1"/>
                </a:solidFill>
                <a:effectLst/>
                <a:latin typeface="Calibri" pitchFamily="34" charset="0"/>
                <a:ea typeface="Calibri" pitchFamily="34" charset="0"/>
                <a:cs typeface="Times New Roman" pitchFamily="18" charset="0"/>
              </a:rPr>
              <a:t>Puyehue</a:t>
            </a:r>
            <a:r>
              <a:rPr kumimoji="0" lang="es-UY" sz="16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 en 2011.</a:t>
            </a:r>
            <a:endParaRPr kumimoji="0" lang="es-UY"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16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Mientras que en el entorno competitivo, se registraban hechos como la crisis del petróleo de 2008; la </a:t>
            </a:r>
            <a:r>
              <a:rPr kumimoji="0" lang="es-UY" sz="1600" b="1" i="0" u="none" strike="noStrike" cap="none" normalizeH="0" baseline="0" dirty="0" err="1">
                <a:ln>
                  <a:noFill/>
                </a:ln>
                <a:solidFill>
                  <a:schemeClr val="tx1"/>
                </a:solidFill>
                <a:effectLst/>
                <a:latin typeface="Calibri" pitchFamily="34" charset="0"/>
                <a:ea typeface="Calibri" pitchFamily="34" charset="0"/>
                <a:cs typeface="Times New Roman" pitchFamily="18" charset="0"/>
              </a:rPr>
              <a:t>reestatización</a:t>
            </a:r>
            <a:r>
              <a:rPr kumimoji="0" lang="es-UY" sz="16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 de Aerolíneas Argentinas en 2009; la regionalización de Aeroparque en 2010 y el fuerte incremento del precio del petróleo en 2011.  </a:t>
            </a:r>
            <a:endParaRPr kumimoji="0" lang="es-UY"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16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Entre 2006 y 2012, quebraron 53 aerolíneas en el mundo.</a:t>
            </a:r>
            <a:endParaRPr kumimoji="0" lang="es-UY"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16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0" y="214290"/>
            <a:ext cx="9144000" cy="37240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UY" sz="28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La mochila de Pluna</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b="0" i="0" u="none" strike="noStrike" cap="none" normalizeH="0" baseline="0" dirty="0">
                <a:ln>
                  <a:noFill/>
                </a:ln>
                <a:solidFill>
                  <a:schemeClr val="tx1"/>
                </a:solidFill>
                <a:effectLst/>
                <a:latin typeface="Calibri" pitchFamily="34" charset="0"/>
                <a:ea typeface="Calibri" pitchFamily="34" charset="0"/>
                <a:cs typeface="Times New Roman" pitchFamily="18" charset="0"/>
              </a:rPr>
              <a:t>En algún momento he calificado como "La mochila de Pluna", a los reclamos que efectuaba la compañía con respecto al tratamiento recibido en la República Argentina, los cuales suponemos que los interesados que llegaron a hablar, los incluyeron en sus presentaciones al Poder Ejecutivo:</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b="1" i="0" u="none" strike="noStrike" cap="none" normalizeH="0" baseline="0" dirty="0">
                <a:ln>
                  <a:noFill/>
                </a:ln>
                <a:solidFill>
                  <a:schemeClr val="tx1"/>
                </a:solidFill>
                <a:effectLst/>
                <a:latin typeface="Calibri" pitchFamily="34" charset="0"/>
                <a:ea typeface="Calibri" pitchFamily="34" charset="0"/>
                <a:cs typeface="Times New Roman" pitchFamily="18" charset="0"/>
              </a:rPr>
              <a:t> Negación de permisos de vuelo a Bariloche y Mendoza</a:t>
            </a:r>
            <a:endParaRPr kumimoji="0" lang="es-UY"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b="1" i="0" u="none" strike="noStrike" cap="none" normalizeH="0" baseline="0" dirty="0">
                <a:ln>
                  <a:noFill/>
                </a:ln>
                <a:solidFill>
                  <a:schemeClr val="tx1"/>
                </a:solidFill>
                <a:effectLst/>
                <a:latin typeface="Calibri" pitchFamily="34" charset="0"/>
                <a:ea typeface="Calibri" pitchFamily="34" charset="0"/>
                <a:cs typeface="Times New Roman" pitchFamily="18" charset="0"/>
              </a:rPr>
              <a:t> Restricciones para operar </a:t>
            </a:r>
            <a:r>
              <a:rPr kumimoji="0" lang="es-UY" b="1" i="0" u="none" strike="noStrike" cap="none" normalizeH="0" baseline="0" dirty="0" err="1">
                <a:ln>
                  <a:noFill/>
                </a:ln>
                <a:solidFill>
                  <a:schemeClr val="tx1"/>
                </a:solidFill>
                <a:effectLst/>
                <a:latin typeface="Calibri" pitchFamily="34" charset="0"/>
                <a:ea typeface="Calibri" pitchFamily="34" charset="0"/>
                <a:cs typeface="Times New Roman" pitchFamily="18" charset="0"/>
              </a:rPr>
              <a:t>charters</a:t>
            </a:r>
            <a:r>
              <a:rPr kumimoji="0" lang="es-UY" b="1" i="0" u="none" strike="noStrike" cap="none" normalizeH="0" baseline="0" dirty="0">
                <a:ln>
                  <a:noFill/>
                </a:ln>
                <a:solidFill>
                  <a:schemeClr val="tx1"/>
                </a:solidFill>
                <a:effectLst/>
                <a:latin typeface="Calibri" pitchFamily="34" charset="0"/>
                <a:ea typeface="Calibri" pitchFamily="34" charset="0"/>
                <a:cs typeface="Times New Roman" pitchFamily="18" charset="0"/>
              </a:rPr>
              <a:t>, solicitar vuelos especiales y realizar cambios de horarios</a:t>
            </a:r>
            <a:endParaRPr kumimoji="0" lang="es-UY"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b="1" i="0" u="none" strike="noStrike" cap="none" normalizeH="0" baseline="0" dirty="0">
                <a:ln>
                  <a:noFill/>
                </a:ln>
                <a:solidFill>
                  <a:schemeClr val="tx1"/>
                </a:solidFill>
                <a:effectLst/>
                <a:latin typeface="Calibri" pitchFamily="34" charset="0"/>
                <a:ea typeface="Calibri" pitchFamily="34" charset="0"/>
                <a:cs typeface="Times New Roman" pitchFamily="18" charset="0"/>
              </a:rPr>
              <a:t>Disrupciones frecuentes de CTA (Control de Tráfico Aéreo) en Buenos Aires</a:t>
            </a:r>
            <a:endParaRPr kumimoji="0" lang="es-UY"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b="1" i="0" u="none" strike="noStrike" cap="none" normalizeH="0" baseline="0" dirty="0">
                <a:ln>
                  <a:noFill/>
                </a:ln>
                <a:solidFill>
                  <a:schemeClr val="tx1"/>
                </a:solidFill>
                <a:effectLst/>
                <a:latin typeface="Calibri" pitchFamily="34" charset="0"/>
                <a:ea typeface="Calibri" pitchFamily="34" charset="0"/>
                <a:cs typeface="Times New Roman" pitchFamily="18" charset="0"/>
              </a:rPr>
              <a:t>Limitaciones de infraestructura (migraciones y aduana) y baja prioridad a Pluna en Aeroparque</a:t>
            </a:r>
            <a:endParaRPr kumimoji="0" lang="es-UY"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285728"/>
            <a:ext cx="91440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sz="20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Mochila a la que hay que sumarle: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Char char="•"/>
              <a:tabLst/>
            </a:pPr>
            <a:r>
              <a:rPr kumimoji="0" lang="es-UY" sz="20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La imperiosa necesidad de adecuación del precio del combustible comprado en     </a:t>
            </a:r>
            <a:r>
              <a:rPr lang="es-UY" sz="2000" dirty="0">
                <a:latin typeface="Calibri" pitchFamily="34" charset="0"/>
                <a:ea typeface="Calibri" pitchFamily="34" charset="0"/>
                <a:cs typeface="Times New Roman" pitchFamily="18" charset="0"/>
              </a:rPr>
              <a:t>          </a:t>
            </a:r>
            <a:r>
              <a:rPr kumimoji="0" lang="es-UY" sz="20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Uruguay</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Acuerdo con Argentina para la utilización de la ruta por Punto </a:t>
            </a:r>
            <a:r>
              <a:rPr kumimoji="0" lang="es-UY" sz="2000" b="0" i="0" u="none" strike="noStrike" cap="none" normalizeH="0" baseline="0" dirty="0" err="1">
                <a:ln>
                  <a:noFill/>
                </a:ln>
                <a:solidFill>
                  <a:schemeClr val="tx1"/>
                </a:solidFill>
                <a:effectLst/>
                <a:latin typeface="Calibri" pitchFamily="34" charset="0"/>
                <a:ea typeface="Calibri" pitchFamily="34" charset="0"/>
                <a:cs typeface="Times New Roman" pitchFamily="18" charset="0"/>
              </a:rPr>
              <a:t>Papix</a:t>
            </a:r>
            <a:r>
              <a:rPr kumimoji="0" lang="es-UY" sz="20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 en el Puente  Aéreo</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Tratamiento impositivo excepcional</a:t>
            </a:r>
            <a:endParaRPr kumimoji="0" lang="es-UY" sz="2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0" y="571480"/>
            <a:ext cx="9144000"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lang="es-UY" sz="2000" b="1" dirty="0">
              <a:latin typeface="Calibri" pitchFamily="34" charset="0"/>
              <a:cs typeface="Times New Roman" pitchFamily="18" charset="0"/>
            </a:endParaRPr>
          </a:p>
          <a:p>
            <a:pPr fontAlgn="base">
              <a:spcBef>
                <a:spcPct val="0"/>
              </a:spcBef>
              <a:spcAft>
                <a:spcPct val="0"/>
              </a:spcAft>
            </a:pPr>
            <a:endParaRPr lang="es-UY" sz="2000" b="1" dirty="0"/>
          </a:p>
          <a:p>
            <a:pPr fontAlgn="base">
              <a:spcBef>
                <a:spcPct val="0"/>
              </a:spcBef>
              <a:spcAft>
                <a:spcPct val="0"/>
              </a:spcAft>
            </a:pPr>
            <a:endParaRPr lang="es-UY" sz="2000" dirty="0"/>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p:txBody>
      </p:sp>
      <p:pic>
        <p:nvPicPr>
          <p:cNvPr id="3" name="2 Imagen" descr="ccef51b2f76bdb685d748b620cc769fb.png"/>
          <p:cNvPicPr>
            <a:picLocks noChangeAspect="1"/>
          </p:cNvPicPr>
          <p:nvPr/>
        </p:nvPicPr>
        <p:blipFill>
          <a:blip r:embed="rId2"/>
          <a:stretch>
            <a:fillRect/>
          </a:stretch>
        </p:blipFill>
        <p:spPr>
          <a:xfrm>
            <a:off x="1285852" y="857232"/>
            <a:ext cx="6286544" cy="2643207"/>
          </a:xfrm>
          <a:prstGeom prst="rect">
            <a:avLst/>
          </a:prstGeom>
        </p:spPr>
      </p:pic>
      <p:sp>
        <p:nvSpPr>
          <p:cNvPr id="4" name="3 Rectángulo"/>
          <p:cNvSpPr/>
          <p:nvPr/>
        </p:nvSpPr>
        <p:spPr>
          <a:xfrm>
            <a:off x="2071670" y="214290"/>
            <a:ext cx="4777142" cy="523220"/>
          </a:xfrm>
          <a:prstGeom prst="rect">
            <a:avLst/>
          </a:prstGeom>
        </p:spPr>
        <p:txBody>
          <a:bodyPr wrap="none">
            <a:spAutoFit/>
          </a:bodyPr>
          <a:lstStyle/>
          <a:p>
            <a:pPr lvl="0" algn="ctr" fontAlgn="base">
              <a:spcBef>
                <a:spcPct val="0"/>
              </a:spcBef>
              <a:spcAft>
                <a:spcPct val="0"/>
              </a:spcAft>
            </a:pPr>
            <a:r>
              <a:rPr lang="es-UY" sz="2800" b="1" dirty="0">
                <a:latin typeface="Calibri" pitchFamily="34" charset="0"/>
                <a:ea typeface="Calibri" pitchFamily="34" charset="0"/>
                <a:cs typeface="Times New Roman" pitchFamily="18" charset="0"/>
              </a:rPr>
              <a:t>Imaginando la nueva aerolínea</a:t>
            </a:r>
          </a:p>
        </p:txBody>
      </p:sp>
      <p:sp>
        <p:nvSpPr>
          <p:cNvPr id="6" name="5 Rectángulo"/>
          <p:cNvSpPr/>
          <p:nvPr/>
        </p:nvSpPr>
        <p:spPr>
          <a:xfrm>
            <a:off x="357158" y="3786190"/>
            <a:ext cx="8786842" cy="3108543"/>
          </a:xfrm>
          <a:prstGeom prst="rect">
            <a:avLst/>
          </a:prstGeom>
        </p:spPr>
        <p:txBody>
          <a:bodyPr wrap="square">
            <a:spAutoFit/>
          </a:bodyPr>
          <a:lstStyle/>
          <a:p>
            <a:pPr algn="ctr" fontAlgn="base">
              <a:spcBef>
                <a:spcPct val="0"/>
              </a:spcBef>
              <a:spcAft>
                <a:spcPct val="0"/>
              </a:spcAft>
            </a:pPr>
            <a:r>
              <a:rPr lang="es-UY" sz="1400" dirty="0"/>
              <a:t>Definitivamente debemos archivar el concepto de Aerolínea de Bandera y toda participación del Estado en la conformación societaria, lo que no es lo mismo que decir que no deba controlar, evaluar y contener, quizás a través de una sindicatura. La perenne propiedad de las rutas y frecuencias, siempre será el seguro inviolable de otorgarle al Estado siempre, la última palabra.</a:t>
            </a:r>
          </a:p>
          <a:p>
            <a:pPr algn="ctr" fontAlgn="base">
              <a:spcBef>
                <a:spcPct val="0"/>
              </a:spcBef>
              <a:spcAft>
                <a:spcPct val="0"/>
              </a:spcAft>
            </a:pPr>
            <a:endParaRPr lang="es-UY" sz="1400" dirty="0"/>
          </a:p>
          <a:p>
            <a:pPr fontAlgn="base">
              <a:spcBef>
                <a:spcPct val="0"/>
              </a:spcBef>
              <a:spcAft>
                <a:spcPct val="0"/>
              </a:spcAft>
            </a:pPr>
            <a:r>
              <a:rPr lang="es-UY" sz="1400" b="1" dirty="0"/>
              <a:t>FORMA JURÍDICA</a:t>
            </a:r>
          </a:p>
          <a:p>
            <a:pPr fontAlgn="base">
              <a:spcBef>
                <a:spcPct val="0"/>
              </a:spcBef>
              <a:spcAft>
                <a:spcPct val="0"/>
              </a:spcAft>
            </a:pPr>
            <a:endParaRPr lang="es-UY" sz="1400" b="1" dirty="0"/>
          </a:p>
          <a:p>
            <a:pPr fontAlgn="base">
              <a:spcBef>
                <a:spcPct val="0"/>
              </a:spcBef>
              <a:spcAft>
                <a:spcPct val="0"/>
              </a:spcAft>
            </a:pPr>
            <a:r>
              <a:rPr lang="es-UY" sz="1400" dirty="0"/>
              <a:t>Por obvias razones no seríamos los más indicados para determinarla. Pero apelando al </a:t>
            </a:r>
            <a:r>
              <a:rPr lang="es-UY" sz="1400" dirty="0" err="1"/>
              <a:t>Know</a:t>
            </a:r>
            <a:r>
              <a:rPr lang="es-UY" sz="1400" dirty="0"/>
              <a:t> </a:t>
            </a:r>
            <a:r>
              <a:rPr lang="es-UY" sz="1400" dirty="0" err="1"/>
              <a:t>How</a:t>
            </a:r>
            <a:r>
              <a:rPr lang="es-UY" sz="1400" dirty="0"/>
              <a:t> del error, podemos afirmar que </a:t>
            </a:r>
            <a:r>
              <a:rPr lang="es-UY" sz="1400" b="1" i="1" dirty="0"/>
              <a:t>NO DEBERÍA SER UNA EMPRESA ESTATAL </a:t>
            </a:r>
            <a:r>
              <a:rPr lang="es-UY" sz="1400" dirty="0"/>
              <a:t>y tenemos muy serias dudas que pueda ser una </a:t>
            </a:r>
            <a:r>
              <a:rPr lang="es-UY" sz="1400" b="1" i="1" dirty="0"/>
              <a:t>EMPRESA DE ECONOMÍA MIXTA</a:t>
            </a:r>
            <a:r>
              <a:rPr lang="es-UY" sz="1400" dirty="0"/>
              <a:t>. Mucho menos debería ser una </a:t>
            </a:r>
            <a:r>
              <a:rPr lang="es-UY" sz="1400" b="1" i="1" dirty="0"/>
              <a:t>COOPERATIVA</a:t>
            </a:r>
            <a:r>
              <a:rPr lang="es-UY" sz="1400" dirty="0"/>
              <a:t>, en el mundo de la aviación comercial esa forma no tiene cabida. Por lo tanto, suponemos que lo mejor sería una </a:t>
            </a:r>
            <a:r>
              <a:rPr lang="es-UY" sz="1400" b="1" i="1" dirty="0"/>
              <a:t>EMPRESA ESTATAL DE DERECHO PRIVADO</a:t>
            </a:r>
            <a:r>
              <a:rPr lang="es-UY" sz="1400" dirty="0"/>
              <a:t>, en la que el capital pertenezca o totalmente al Estado o en su clara mayoría. En el caso que nos ocupa, los aviones, rutas y frecuencias constituirían los activos.</a:t>
            </a:r>
          </a:p>
          <a:p>
            <a:pPr fontAlgn="base">
              <a:spcBef>
                <a:spcPct val="0"/>
              </a:spcBef>
              <a:spcAft>
                <a:spcPct val="0"/>
              </a:spcAft>
            </a:pPr>
            <a:endParaRPr lang="es-UY" sz="1400"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0" y="0"/>
            <a:ext cx="9144000"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UY" b="1" i="0" u="none" strike="noStrike" cap="none" normalizeH="0" baseline="0" dirty="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s-UY" b="1" i="0" u="none" strike="noStrike" cap="none" normalizeH="0" baseline="0" dirty="0">
                <a:ln>
                  <a:noFill/>
                </a:ln>
                <a:solidFill>
                  <a:schemeClr val="tx1"/>
                </a:solidFill>
                <a:effectLst/>
                <a:latin typeface="Calibri" pitchFamily="34" charset="0"/>
                <a:ea typeface="Calibri" pitchFamily="34" charset="0"/>
                <a:cs typeface="Times New Roman" pitchFamily="18" charset="0"/>
              </a:rPr>
              <a:t>ORGANIZACIÓN PIRAMIDAL</a:t>
            </a:r>
          </a:p>
          <a:p>
            <a:pPr marL="0" marR="0" lvl="0" indent="0" algn="l" defTabSz="914400" rtl="0" eaLnBrk="1" fontAlgn="base" latinLnBrk="0" hangingPunct="1">
              <a:lnSpc>
                <a:spcPct val="100000"/>
              </a:lnSpc>
              <a:spcBef>
                <a:spcPct val="0"/>
              </a:spcBef>
              <a:spcAft>
                <a:spcPct val="0"/>
              </a:spcAft>
              <a:buClrTx/>
              <a:buSzTx/>
              <a:buFontTx/>
              <a:buNone/>
              <a:tabLst/>
            </a:pPr>
            <a:endParaRPr lang="es-UY" b="1" dirty="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b="1" i="0" u="none" strike="noStrike" cap="none" normalizeH="0" baseline="0" dirty="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b="1" dirty="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b="1" i="0" u="none" strike="noStrike" cap="none" normalizeH="0" baseline="0" dirty="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b="1" dirty="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b="1" i="0" u="none" strike="noStrike" cap="none" normalizeH="0" baseline="0" dirty="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s-UY" b="1" dirty="0">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b="1" i="0" u="none" strike="noStrike" cap="none" normalizeH="0" baseline="0" dirty="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s-UY" b="1" i="0" u="none" strike="noStrike" cap="none" normalizeH="0" baseline="0" dirty="0">
                <a:ln>
                  <a:noFill/>
                </a:ln>
                <a:solidFill>
                  <a:schemeClr val="tx1"/>
                </a:solidFill>
                <a:effectLst/>
                <a:latin typeface="Calibri" pitchFamily="34" charset="0"/>
                <a:ea typeface="Calibri" pitchFamily="34" charset="0"/>
                <a:cs typeface="Times New Roman" pitchFamily="18" charset="0"/>
              </a:rPr>
              <a:t> </a:t>
            </a:r>
            <a:endParaRPr kumimoji="0" lang="es-UY" b="0" i="0" u="none" strike="noStrike" cap="none" normalizeH="0" baseline="0" dirty="0">
              <a:ln>
                <a:noFill/>
              </a:ln>
              <a:solidFill>
                <a:schemeClr val="tx1"/>
              </a:solidFill>
              <a:effectLst/>
              <a:latin typeface="Arial" pitchFamily="34" charset="0"/>
              <a:cs typeface="Arial" pitchFamily="34" charset="0"/>
            </a:endParaRPr>
          </a:p>
        </p:txBody>
      </p:sp>
      <p:sp>
        <p:nvSpPr>
          <p:cNvPr id="32770" name="Rectangle 2"/>
          <p:cNvSpPr>
            <a:spLocks noChangeArrowheads="1"/>
          </p:cNvSpPr>
          <p:nvPr/>
        </p:nvSpPr>
        <p:spPr bwMode="auto">
          <a:xfrm>
            <a:off x="0" y="1214422"/>
            <a:ext cx="914400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s-UY" sz="20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Directorio profesional (función remunerada a tiempo completo y en carácter de exclusividad) integrado por un mínimo de 5 miembros, entre los que deben estar al menos tres miembros técnicos de comprobada idoneidad para cubrir tres áreas fundamentales como la </a:t>
            </a:r>
            <a:r>
              <a:rPr kumimoji="0" lang="es-UY" sz="2000" b="1" i="1" u="none" strike="noStrike" cap="none" normalizeH="0" baseline="0" dirty="0">
                <a:ln>
                  <a:noFill/>
                </a:ln>
                <a:solidFill>
                  <a:schemeClr val="tx1"/>
                </a:solidFill>
                <a:effectLst/>
                <a:latin typeface="Calibri" pitchFamily="34" charset="0"/>
                <a:ea typeface="Calibri" pitchFamily="34" charset="0"/>
                <a:cs typeface="Times New Roman" pitchFamily="18" charset="0"/>
              </a:rPr>
              <a:t>OPERATIVA y MANTENIMIENTO, la COMERCIAL y la FINANCIERA</a:t>
            </a:r>
            <a:r>
              <a:rPr kumimoji="0" lang="es-UY" sz="20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 un representante de los funcionarios y un representante de los pilotos. Este Directorio mantendrá informado de modo permanente, a los Ministerios de Transporte y Obras Públicas y al de Economía y Finanzas y coordinará con un eventual Síndico designado por el Estado.</a:t>
            </a: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1" i="1" u="none" strike="noStrike" cap="none" normalizeH="0" baseline="0" dirty="0">
                <a:ln>
                  <a:noFill/>
                </a:ln>
                <a:solidFill>
                  <a:schemeClr val="tx1"/>
                </a:solidFill>
                <a:effectLst/>
                <a:latin typeface="Calibri" pitchFamily="34" charset="0"/>
                <a:ea typeface="Calibri" pitchFamily="34" charset="0"/>
                <a:cs typeface="Times New Roman" pitchFamily="18" charset="0"/>
              </a:rPr>
              <a:t>Un CEO de reconocida trayectoria internacional</a:t>
            </a:r>
            <a:r>
              <a:rPr kumimoji="0" lang="es-UY" sz="20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 preferentemente con idoneidad en la industria (no excluyente).</a:t>
            </a: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1" i="1" u="none" strike="noStrike" cap="none" normalizeH="0" baseline="0" dirty="0">
                <a:ln>
                  <a:noFill/>
                </a:ln>
                <a:solidFill>
                  <a:schemeClr val="tx1"/>
                </a:solidFill>
                <a:effectLst/>
                <a:latin typeface="Calibri" pitchFamily="34" charset="0"/>
                <a:ea typeface="Calibri" pitchFamily="34" charset="0"/>
                <a:cs typeface="Times New Roman" pitchFamily="18" charset="0"/>
              </a:rPr>
              <a:t>Equipo gerencial con especialistas en cada área</a:t>
            </a:r>
            <a:r>
              <a:rPr kumimoji="0" lang="es-UY" sz="20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 con probada idoneidad en la industria (excluyente).</a:t>
            </a: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20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En coordinación, los anteriormente citados diseñarán la estructura general de la empresa y su plan de negocios.</a:t>
            </a: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0" y="285728"/>
            <a:ext cx="9144000"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sz="20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CARACTERÍSTICAS IMPRESCINDIBLES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20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La nueva empresa desde el inicio deberá contar con las siguientes seguridades: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 </a:t>
            </a:r>
            <a:r>
              <a:rPr kumimoji="0" lang="es-UY" sz="2000" b="1" i="1" u="none" strike="noStrike" cap="none" normalizeH="0" baseline="0" dirty="0">
                <a:ln>
                  <a:noFill/>
                </a:ln>
                <a:solidFill>
                  <a:schemeClr val="tx1"/>
                </a:solidFill>
                <a:effectLst/>
                <a:latin typeface="Calibri" pitchFamily="34" charset="0"/>
                <a:ea typeface="Calibri" pitchFamily="34" charset="0"/>
                <a:cs typeface="Times New Roman" pitchFamily="18" charset="0"/>
              </a:rPr>
              <a:t>Capitalización adecuada</a:t>
            </a: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1" i="1" u="none" strike="noStrike" cap="none" normalizeH="0" baseline="0" dirty="0">
                <a:ln>
                  <a:noFill/>
                </a:ln>
                <a:solidFill>
                  <a:schemeClr val="tx1"/>
                </a:solidFill>
                <a:effectLst/>
                <a:latin typeface="Calibri" pitchFamily="34" charset="0"/>
                <a:ea typeface="Calibri" pitchFamily="34" charset="0"/>
                <a:cs typeface="Times New Roman" pitchFamily="18" charset="0"/>
              </a:rPr>
              <a:t>Subsidio al combustible</a:t>
            </a: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1" i="1" u="none" strike="noStrike" cap="none" normalizeH="0" baseline="0" dirty="0">
                <a:ln>
                  <a:noFill/>
                </a:ln>
                <a:solidFill>
                  <a:schemeClr val="tx1"/>
                </a:solidFill>
                <a:effectLst/>
                <a:latin typeface="Calibri" pitchFamily="34" charset="0"/>
                <a:ea typeface="Calibri" pitchFamily="34" charset="0"/>
                <a:cs typeface="Times New Roman" pitchFamily="18" charset="0"/>
              </a:rPr>
              <a:t>Amplia exoneración impositiva</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UY" sz="2000" b="1" i="1" u="none" strike="noStrike" cap="none" normalizeH="0" baseline="0" dirty="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20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Respaldo gubernamental absoluto en relación a solucionar aspectos desfavorables de relacionamiento con Argentina a saber: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 </a:t>
            </a:r>
            <a:r>
              <a:rPr kumimoji="0" lang="es-UY" sz="2000" b="1" i="1" u="none" strike="noStrike" cap="none" normalizeH="0" baseline="0" dirty="0">
                <a:ln>
                  <a:noFill/>
                </a:ln>
                <a:solidFill>
                  <a:schemeClr val="tx1"/>
                </a:solidFill>
                <a:effectLst/>
                <a:latin typeface="Calibri" pitchFamily="34" charset="0"/>
                <a:ea typeface="Calibri" pitchFamily="34" charset="0"/>
                <a:cs typeface="Times New Roman" pitchFamily="18" charset="0"/>
              </a:rPr>
              <a:t>Condiciones de </a:t>
            </a:r>
            <a:r>
              <a:rPr kumimoji="0" lang="es-UY" sz="2000" b="1" i="1" u="none" strike="noStrike" cap="none" normalizeH="0" baseline="0" dirty="0" err="1">
                <a:ln>
                  <a:noFill/>
                </a:ln>
                <a:solidFill>
                  <a:schemeClr val="tx1"/>
                </a:solidFill>
                <a:effectLst/>
                <a:latin typeface="Calibri" pitchFamily="34" charset="0"/>
                <a:ea typeface="Calibri" pitchFamily="34" charset="0"/>
                <a:cs typeface="Times New Roman" pitchFamily="18" charset="0"/>
              </a:rPr>
              <a:t>handling</a:t>
            </a:r>
            <a:r>
              <a:rPr kumimoji="0" lang="es-UY" sz="2000" b="1" i="1" u="none" strike="noStrike" cap="none" normalizeH="0" baseline="0" dirty="0">
                <a:ln>
                  <a:noFill/>
                </a:ln>
                <a:solidFill>
                  <a:schemeClr val="tx1"/>
                </a:solidFill>
                <a:effectLst/>
                <a:latin typeface="Calibri" pitchFamily="34" charset="0"/>
                <a:ea typeface="Calibri" pitchFamily="34" charset="0"/>
                <a:cs typeface="Times New Roman" pitchFamily="18" charset="0"/>
              </a:rPr>
              <a:t> idénticas para empresas de ambas naciones</a:t>
            </a: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1" i="1" u="none" strike="noStrike" cap="none" normalizeH="0" baseline="0" dirty="0">
                <a:ln>
                  <a:noFill/>
                </a:ln>
                <a:solidFill>
                  <a:schemeClr val="tx1"/>
                </a:solidFill>
                <a:effectLst/>
                <a:latin typeface="Calibri" pitchFamily="34" charset="0"/>
                <a:ea typeface="Calibri" pitchFamily="34" charset="0"/>
                <a:cs typeface="Times New Roman" pitchFamily="18" charset="0"/>
              </a:rPr>
              <a:t>Ruta del Puente Aéreo por Punto </a:t>
            </a:r>
            <a:r>
              <a:rPr kumimoji="0" lang="es-UY" sz="2000" b="1" i="1" u="none" strike="noStrike" cap="none" normalizeH="0" baseline="0" dirty="0" err="1">
                <a:ln>
                  <a:noFill/>
                </a:ln>
                <a:solidFill>
                  <a:schemeClr val="tx1"/>
                </a:solidFill>
                <a:effectLst/>
                <a:latin typeface="Calibri" pitchFamily="34" charset="0"/>
                <a:ea typeface="Calibri" pitchFamily="34" charset="0"/>
                <a:cs typeface="Times New Roman" pitchFamily="18" charset="0"/>
              </a:rPr>
              <a:t>Papix</a:t>
            </a: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1" i="1" u="none" strike="noStrike" cap="none" normalizeH="0" baseline="0" dirty="0">
                <a:ln>
                  <a:noFill/>
                </a:ln>
                <a:solidFill>
                  <a:schemeClr val="tx1"/>
                </a:solidFill>
                <a:effectLst/>
                <a:latin typeface="Calibri" pitchFamily="34" charset="0"/>
                <a:ea typeface="Calibri" pitchFamily="34" charset="0"/>
                <a:cs typeface="Times New Roman" pitchFamily="18" charset="0"/>
              </a:rPr>
              <a:t>Plena vigencia del tratado de Fortaleza</a:t>
            </a: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0" y="214290"/>
            <a:ext cx="9144000"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sz="20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SEGURO DE CONTINGENCIA</a:t>
            </a:r>
          </a:p>
          <a:p>
            <a:pPr marL="0" marR="0" lvl="0" indent="0" algn="l" defTabSz="914400" rtl="0" eaLnBrk="1" fontAlgn="base" latinLnBrk="0" hangingPunct="1">
              <a:lnSpc>
                <a:spcPct val="100000"/>
              </a:lnSpc>
              <a:spcBef>
                <a:spcPct val="0"/>
              </a:spcBef>
              <a:spcAft>
                <a:spcPct val="0"/>
              </a:spcAft>
              <a:buClrTx/>
              <a:buSzTx/>
              <a:buFontTx/>
              <a:buNone/>
              <a:tabLst/>
            </a:pPr>
            <a:endParaRPr lang="es-UY" sz="2000" b="1" dirty="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UY" sz="20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A los efectos de asegurar la operación siempre, el Estado subvencionará a la empresa toda vez que exista una contingencia que así lo requiera como por ejemplo:</a:t>
            </a:r>
          </a:p>
          <a:p>
            <a:pPr marL="0" marR="0" lvl="0" indent="0" algn="l" defTabSz="914400" rtl="0" eaLnBrk="0" fontAlgn="base" latinLnBrk="0" hangingPunct="0">
              <a:lnSpc>
                <a:spcPct val="100000"/>
              </a:lnSpc>
              <a:spcBef>
                <a:spcPct val="0"/>
              </a:spcBef>
              <a:spcAft>
                <a:spcPct val="0"/>
              </a:spcAft>
              <a:buClrTx/>
              <a:buSzTx/>
              <a:buFontTx/>
              <a:buNone/>
              <a:tabLst/>
            </a:pPr>
            <a:endParaRPr lang="es-UY" sz="2000" dirty="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1" i="1" u="none" strike="noStrike" cap="none" normalizeH="0" baseline="0" dirty="0">
                <a:ln>
                  <a:noFill/>
                </a:ln>
                <a:solidFill>
                  <a:schemeClr val="tx1"/>
                </a:solidFill>
                <a:effectLst/>
                <a:latin typeface="Calibri" pitchFamily="34" charset="0"/>
                <a:ea typeface="Calibri" pitchFamily="34" charset="0"/>
                <a:cs typeface="Times New Roman" pitchFamily="18" charset="0"/>
              </a:rPr>
              <a:t>Fenómenos climáticos</a:t>
            </a: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1" i="1" u="none" strike="noStrike" cap="none" normalizeH="0" baseline="0" dirty="0">
                <a:ln>
                  <a:noFill/>
                </a:ln>
                <a:solidFill>
                  <a:schemeClr val="tx1"/>
                </a:solidFill>
                <a:effectLst/>
                <a:latin typeface="Calibri" pitchFamily="34" charset="0"/>
                <a:ea typeface="Calibri" pitchFamily="34" charset="0"/>
                <a:cs typeface="Times New Roman" pitchFamily="18" charset="0"/>
              </a:rPr>
              <a:t>Epidemias</a:t>
            </a: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UY" sz="2000" b="1" i="1" u="none" strike="noStrike" cap="none" normalizeH="0" baseline="0" dirty="0">
                <a:ln>
                  <a:noFill/>
                </a:ln>
                <a:solidFill>
                  <a:schemeClr val="tx1"/>
                </a:solidFill>
                <a:effectLst/>
                <a:latin typeface="Calibri" pitchFamily="34" charset="0"/>
                <a:ea typeface="Calibri" pitchFamily="34" charset="0"/>
                <a:cs typeface="Times New Roman" pitchFamily="18" charset="0"/>
              </a:rPr>
              <a:t>Precio del combustible</a:t>
            </a:r>
          </a:p>
          <a:p>
            <a:pPr marL="0" marR="0" lvl="0" indent="0" algn="l" defTabSz="914400" rtl="0" eaLnBrk="0" fontAlgn="base" latinLnBrk="0" hangingPunct="0">
              <a:lnSpc>
                <a:spcPct val="100000"/>
              </a:lnSpc>
              <a:spcBef>
                <a:spcPct val="0"/>
              </a:spcBef>
              <a:spcAft>
                <a:spcPct val="0"/>
              </a:spcAft>
              <a:buClrTx/>
              <a:buSzTx/>
              <a:buFontTx/>
              <a:buChar char="•"/>
              <a:tabLst/>
            </a:pPr>
            <a:endParaRPr lang="es-UY" sz="2000" b="1" i="1" dirty="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UY" sz="20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MUCHAS GRACIAS POR VUESTRA ATENCIÓN</a:t>
            </a:r>
          </a:p>
          <a:p>
            <a:pPr marL="0" marR="0" lvl="0" indent="0" algn="ctr" defTabSz="914400" rtl="0" eaLnBrk="0" fontAlgn="base" latinLnBrk="0" hangingPunct="0">
              <a:lnSpc>
                <a:spcPct val="100000"/>
              </a:lnSpc>
              <a:spcBef>
                <a:spcPct val="0"/>
              </a:spcBef>
              <a:spcAft>
                <a:spcPct val="0"/>
              </a:spcAft>
              <a:buClrTx/>
              <a:buSzTx/>
              <a:buFontTx/>
              <a:buNone/>
              <a:tabLst/>
            </a:pPr>
            <a:endParaRPr lang="es-UY" sz="2000" b="1" dirty="0">
              <a:latin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s-UY" sz="2000" b="1" i="0" u="none" strike="noStrike" cap="none" normalizeH="0" baseline="0" dirty="0">
              <a:ln>
                <a:noFill/>
              </a:ln>
              <a:solidFill>
                <a:schemeClr val="tx1"/>
              </a:solidFill>
              <a:effectLst/>
              <a:latin typeface="Calibri" pitchFamily="34"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lang="es-UY" sz="2000" b="1" dirty="0">
                <a:latin typeface="Calibri" pitchFamily="34" charset="0"/>
                <a:cs typeface="Times New Roman" pitchFamily="18" charset="0"/>
              </a:rPr>
              <a:t>Sergio Antonio Herrera</a:t>
            </a: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0" y="428604"/>
            <a:ext cx="91440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UY" sz="2800" b="1" i="1" u="sng" strike="noStrike" cap="none" normalizeH="0" baseline="0" dirty="0">
                <a:ln>
                  <a:noFill/>
                </a:ln>
                <a:solidFill>
                  <a:schemeClr val="tx1"/>
                </a:solidFill>
                <a:effectLst/>
                <a:latin typeface="Calibri" pitchFamily="34" charset="0"/>
                <a:ea typeface="Calibri" pitchFamily="34" charset="0"/>
                <a:cs typeface="Times New Roman" pitchFamily="18" charset="0"/>
              </a:rPr>
              <a:t>Entendemos que la calificación del contexto se resume a una sola palabra:</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800" b="0" i="0" u="none" strike="noStrike" cap="none" normalizeH="0" baseline="0" dirty="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s-UY" sz="3200" b="1" i="0" u="none" strike="noStrike" cap="none" normalizeH="0" baseline="0" dirty="0">
              <a:ln>
                <a:noFill/>
              </a:ln>
              <a:solidFill>
                <a:srgbClr val="FF0000"/>
              </a:solidFill>
              <a:effectLst/>
              <a:latin typeface="Calibri" pitchFamily="34"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s-UY" sz="2800" b="0" i="0" u="none" strike="noStrike" cap="none" normalizeH="0" baseline="0" dirty="0">
              <a:ln>
                <a:noFill/>
              </a:ln>
              <a:solidFill>
                <a:schemeClr val="tx1"/>
              </a:solidFill>
              <a:effectLst/>
              <a:latin typeface="Arial" pitchFamily="34" charset="0"/>
              <a:cs typeface="Arial" pitchFamily="34" charset="0"/>
            </a:endParaRPr>
          </a:p>
        </p:txBody>
      </p:sp>
      <p:pic>
        <p:nvPicPr>
          <p:cNvPr id="3" name="2 Imagen" descr="Crisis-300x300.jpg"/>
          <p:cNvPicPr>
            <a:picLocks noChangeAspect="1"/>
          </p:cNvPicPr>
          <p:nvPr/>
        </p:nvPicPr>
        <p:blipFill>
          <a:blip r:embed="rId2"/>
          <a:stretch>
            <a:fillRect/>
          </a:stretch>
        </p:blipFill>
        <p:spPr>
          <a:xfrm>
            <a:off x="1285852" y="2071678"/>
            <a:ext cx="6786610" cy="392907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00034" y="357166"/>
            <a:ext cx="8358246" cy="5878532"/>
          </a:xfrm>
          <a:prstGeom prst="rect">
            <a:avLst/>
          </a:prstGeom>
        </p:spPr>
        <p:txBody>
          <a:bodyPr wrap="square">
            <a:spAutoFit/>
          </a:bodyPr>
          <a:lstStyle/>
          <a:p>
            <a:pPr lvl="0" algn="ctr" eaLnBrk="0" fontAlgn="base" hangingPunct="0">
              <a:spcBef>
                <a:spcPct val="0"/>
              </a:spcBef>
              <a:spcAft>
                <a:spcPct val="0"/>
              </a:spcAft>
            </a:pPr>
            <a:r>
              <a:rPr lang="es-UY" b="1" i="1" u="sng" dirty="0">
                <a:latin typeface="Calibri" pitchFamily="34" charset="0"/>
                <a:ea typeface="Calibri" pitchFamily="34" charset="0"/>
                <a:cs typeface="Times New Roman" pitchFamily="18" charset="0"/>
              </a:rPr>
              <a:t>El mensaje más concreto que podemos dejar es:</a:t>
            </a:r>
          </a:p>
          <a:p>
            <a:pPr lvl="0" algn="ctr" eaLnBrk="0" fontAlgn="base" hangingPunct="0">
              <a:spcBef>
                <a:spcPct val="0"/>
              </a:spcBef>
              <a:spcAft>
                <a:spcPct val="0"/>
              </a:spcAft>
            </a:pPr>
            <a:endParaRPr lang="es-UY" dirty="0">
              <a:latin typeface="Arial" pitchFamily="34" charset="0"/>
              <a:cs typeface="Arial" pitchFamily="34" charset="0"/>
            </a:endParaRPr>
          </a:p>
          <a:p>
            <a:pPr lvl="0" algn="ctr" eaLnBrk="0" fontAlgn="base" hangingPunct="0">
              <a:spcBef>
                <a:spcPct val="0"/>
              </a:spcBef>
              <a:spcAft>
                <a:spcPct val="0"/>
              </a:spcAft>
            </a:pPr>
            <a:r>
              <a:rPr lang="es-UY" sz="2000" b="1" dirty="0">
                <a:solidFill>
                  <a:srgbClr val="FF0000"/>
                </a:solidFill>
                <a:latin typeface="Calibri" pitchFamily="34" charset="0"/>
                <a:ea typeface="Calibri" pitchFamily="34" charset="0"/>
                <a:cs typeface="Times New Roman" pitchFamily="18" charset="0"/>
              </a:rPr>
              <a:t>Para recuperar la conectividad, la imprescindible adecuación tarifaria y la imagen país, partiendo de la base de contar con un trípode elemental como son</a:t>
            </a:r>
          </a:p>
          <a:p>
            <a:pPr lvl="0" eaLnBrk="0" fontAlgn="base" hangingPunct="0">
              <a:spcBef>
                <a:spcPct val="0"/>
              </a:spcBef>
              <a:spcAft>
                <a:spcPct val="0"/>
              </a:spcAft>
            </a:pPr>
            <a:endParaRPr lang="es-UY" sz="2000" dirty="0">
              <a:latin typeface="Arial" pitchFamily="34" charset="0"/>
              <a:cs typeface="Arial" pitchFamily="34" charset="0"/>
            </a:endParaRPr>
          </a:p>
          <a:p>
            <a:pPr lvl="0" eaLnBrk="0" fontAlgn="base" hangingPunct="0">
              <a:spcBef>
                <a:spcPct val="0"/>
              </a:spcBef>
              <a:spcAft>
                <a:spcPct val="0"/>
              </a:spcAft>
            </a:pPr>
            <a:endParaRPr lang="es-UY" sz="2000" dirty="0">
              <a:latin typeface="Arial" pitchFamily="34" charset="0"/>
              <a:cs typeface="Arial" pitchFamily="34" charset="0"/>
            </a:endParaRPr>
          </a:p>
          <a:p>
            <a:pPr lvl="0" eaLnBrk="0" fontAlgn="base" hangingPunct="0">
              <a:spcBef>
                <a:spcPct val="0"/>
              </a:spcBef>
              <a:spcAft>
                <a:spcPct val="0"/>
              </a:spcAft>
            </a:pPr>
            <a:endParaRPr lang="es-UY" sz="2000" dirty="0">
              <a:latin typeface="Arial" pitchFamily="34" charset="0"/>
              <a:cs typeface="Arial" pitchFamily="34" charset="0"/>
            </a:endParaRPr>
          </a:p>
          <a:p>
            <a:pPr lvl="0" eaLnBrk="0" fontAlgn="base" hangingPunct="0">
              <a:spcBef>
                <a:spcPct val="0"/>
              </a:spcBef>
              <a:spcAft>
                <a:spcPct val="0"/>
              </a:spcAft>
            </a:pPr>
            <a:r>
              <a:rPr lang="es-UY" sz="2000" b="1" dirty="0">
                <a:solidFill>
                  <a:srgbClr val="FF0000"/>
                </a:solidFill>
                <a:latin typeface="Calibri" pitchFamily="34" charset="0"/>
                <a:ea typeface="Calibri" pitchFamily="34" charset="0"/>
                <a:cs typeface="Times New Roman" pitchFamily="18" charset="0"/>
              </a:rPr>
              <a:t>*AERONAVES</a:t>
            </a:r>
            <a:endParaRPr lang="es-UY" sz="2000" dirty="0">
              <a:latin typeface="Arial" pitchFamily="34" charset="0"/>
              <a:cs typeface="Arial" pitchFamily="34" charset="0"/>
            </a:endParaRPr>
          </a:p>
          <a:p>
            <a:pPr lvl="0" eaLnBrk="0" fontAlgn="base" hangingPunct="0">
              <a:spcBef>
                <a:spcPct val="0"/>
              </a:spcBef>
              <a:spcAft>
                <a:spcPct val="0"/>
              </a:spcAft>
            </a:pPr>
            <a:r>
              <a:rPr lang="es-UY" sz="2000" b="1" dirty="0">
                <a:solidFill>
                  <a:srgbClr val="FF0000"/>
                </a:solidFill>
                <a:latin typeface="Calibri" pitchFamily="34" charset="0"/>
                <a:ea typeface="Calibri" pitchFamily="34" charset="0"/>
                <a:cs typeface="Times New Roman" pitchFamily="18" charset="0"/>
              </a:rPr>
              <a:t>* FRECUENCIAS</a:t>
            </a:r>
            <a:endParaRPr lang="es-UY" sz="2000" dirty="0">
              <a:latin typeface="Arial" pitchFamily="34" charset="0"/>
              <a:cs typeface="Arial" pitchFamily="34" charset="0"/>
            </a:endParaRPr>
          </a:p>
          <a:p>
            <a:pPr lvl="0" eaLnBrk="0" fontAlgn="base" hangingPunct="0">
              <a:spcBef>
                <a:spcPct val="0"/>
              </a:spcBef>
              <a:spcAft>
                <a:spcPct val="0"/>
              </a:spcAft>
            </a:pPr>
            <a:r>
              <a:rPr lang="es-UY" sz="2000" b="1" dirty="0">
                <a:solidFill>
                  <a:srgbClr val="FF0000"/>
                </a:solidFill>
                <a:latin typeface="Calibri" pitchFamily="34" charset="0"/>
                <a:ea typeface="Calibri" pitchFamily="34" charset="0"/>
                <a:cs typeface="Times New Roman" pitchFamily="18" charset="0"/>
              </a:rPr>
              <a:t>*RECURSOS HUMANOS </a:t>
            </a:r>
          </a:p>
          <a:p>
            <a:pPr lvl="0" eaLnBrk="0" fontAlgn="base" hangingPunct="0">
              <a:spcBef>
                <a:spcPct val="0"/>
              </a:spcBef>
              <a:spcAft>
                <a:spcPct val="0"/>
              </a:spcAft>
            </a:pPr>
            <a:endParaRPr lang="es-UY" sz="2000" b="1" dirty="0">
              <a:solidFill>
                <a:srgbClr val="FF0000"/>
              </a:solidFill>
              <a:latin typeface="Calibri" pitchFamily="34" charset="0"/>
              <a:ea typeface="Calibri" pitchFamily="34" charset="0"/>
              <a:cs typeface="Times New Roman" pitchFamily="18" charset="0"/>
            </a:endParaRPr>
          </a:p>
          <a:p>
            <a:pPr lvl="0" eaLnBrk="0" fontAlgn="base" hangingPunct="0">
              <a:spcBef>
                <a:spcPct val="0"/>
              </a:spcBef>
              <a:spcAft>
                <a:spcPct val="0"/>
              </a:spcAft>
            </a:pPr>
            <a:endParaRPr lang="es-UY" sz="2000" b="1" dirty="0">
              <a:solidFill>
                <a:srgbClr val="FF0000"/>
              </a:solidFill>
              <a:latin typeface="Calibri" pitchFamily="34" charset="0"/>
              <a:ea typeface="Calibri" pitchFamily="34" charset="0"/>
              <a:cs typeface="Times New Roman" pitchFamily="18" charset="0"/>
            </a:endParaRPr>
          </a:p>
          <a:p>
            <a:pPr lvl="0" algn="ctr" eaLnBrk="0" fontAlgn="base" hangingPunct="0">
              <a:spcBef>
                <a:spcPct val="0"/>
              </a:spcBef>
              <a:spcAft>
                <a:spcPct val="0"/>
              </a:spcAft>
              <a:buFont typeface="Arial" pitchFamily="34" charset="0"/>
              <a:buChar char="•"/>
            </a:pPr>
            <a:endParaRPr lang="es-UY" sz="2000" b="1" dirty="0">
              <a:solidFill>
                <a:srgbClr val="FF0000"/>
              </a:solidFill>
              <a:latin typeface="Calibri" pitchFamily="34" charset="0"/>
              <a:ea typeface="Calibri" pitchFamily="34" charset="0"/>
              <a:cs typeface="Times New Roman" pitchFamily="18" charset="0"/>
            </a:endParaRPr>
          </a:p>
          <a:p>
            <a:r>
              <a:rPr lang="es-UY" sz="2000" b="1" dirty="0">
                <a:solidFill>
                  <a:srgbClr val="FF0000"/>
                </a:solidFill>
              </a:rPr>
              <a:t>Hay que ir hacia una Aerolínea Nacional de Referencia muy parecida a la última Pluna, con una adecuación  basada en la aplicación del </a:t>
            </a:r>
            <a:r>
              <a:rPr lang="es-UY" sz="2000" b="1" dirty="0" err="1">
                <a:solidFill>
                  <a:srgbClr val="FF0000"/>
                </a:solidFill>
              </a:rPr>
              <a:t>Know</a:t>
            </a:r>
            <a:r>
              <a:rPr lang="es-UY" sz="2000" b="1" dirty="0">
                <a:solidFill>
                  <a:srgbClr val="FF0000"/>
                </a:solidFill>
              </a:rPr>
              <a:t> </a:t>
            </a:r>
            <a:r>
              <a:rPr lang="es-UY" sz="2000" b="1" dirty="0" err="1">
                <a:solidFill>
                  <a:srgbClr val="FF0000"/>
                </a:solidFill>
              </a:rPr>
              <a:t>How</a:t>
            </a:r>
            <a:r>
              <a:rPr lang="es-UY" sz="2000" b="1" dirty="0">
                <a:solidFill>
                  <a:srgbClr val="FF0000"/>
                </a:solidFill>
              </a:rPr>
              <a:t> del error.</a:t>
            </a:r>
            <a:endParaRPr lang="es-UY" sz="2000" dirty="0">
              <a:solidFill>
                <a:srgbClr val="FF0000"/>
              </a:solidFill>
            </a:endParaRPr>
          </a:p>
          <a:p>
            <a:r>
              <a:rPr lang="es-UY" sz="2000" dirty="0">
                <a:solidFill>
                  <a:srgbClr val="FF0000"/>
                </a:solidFill>
              </a:rPr>
              <a:t> </a:t>
            </a:r>
          </a:p>
          <a:p>
            <a:pPr lvl="0" algn="ctr" eaLnBrk="0" fontAlgn="base" hangingPunct="0">
              <a:spcBef>
                <a:spcPct val="0"/>
              </a:spcBef>
              <a:spcAft>
                <a:spcPct val="0"/>
              </a:spcAft>
              <a:buFont typeface="Arial" pitchFamily="34" charset="0"/>
              <a:buChar char="•"/>
            </a:pPr>
            <a:endParaRPr lang="es-UY" sz="2000" dirty="0">
              <a:solidFill>
                <a:srgbClr val="FF0000"/>
              </a:solidFill>
            </a:endParaRPr>
          </a:p>
        </p:txBody>
      </p:sp>
      <p:pic>
        <p:nvPicPr>
          <p:cNvPr id="3" name="2 Imagen" descr="aviones.jpg"/>
          <p:cNvPicPr>
            <a:picLocks noChangeAspect="1"/>
          </p:cNvPicPr>
          <p:nvPr/>
        </p:nvPicPr>
        <p:blipFill>
          <a:blip r:embed="rId2"/>
          <a:stretch>
            <a:fillRect/>
          </a:stretch>
        </p:blipFill>
        <p:spPr>
          <a:xfrm>
            <a:off x="3500430" y="2000240"/>
            <a:ext cx="4500594" cy="2357454"/>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0" y="3714752"/>
            <a:ext cx="91440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s-UY" sz="2000" dirty="0"/>
              <a:t>La asignatura pendiente  la tiene todo el Uruguay. Entre junio y julio de 2012 se cometieron los mayores errores de la historia en aviación comercial y se llegó a la herejía de truncar una trayectoria de tres cuartos de siglo de una aerolínea con bandera blanca y para muchos, entre los que nos incluimos, verdadero orgullo nacional. </a:t>
            </a:r>
          </a:p>
          <a:p>
            <a:r>
              <a:rPr lang="es-UY" sz="2000" dirty="0"/>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p:txBody>
      </p:sp>
      <p:sp>
        <p:nvSpPr>
          <p:cNvPr id="16386" name="AutoShape 2" descr="data:image/jpeg;base64,/9j/4AAQSkZJRgABAQAAAQABAAD/2wCEAAkGBhMSEBUQExQVEBUUFBQUEhQVFBQUFBQUFBQVFBUUFBQXHCYfGBkjGRQUHy8gJCcpLCwsFR4xNTAqNSYrLCkBCQoKDgwOGg8PFSkYFxgpKSkpKSkpKSkpKSkpKSkpKSkpKSkpKSkpKSwpKSksKSkpKSksKSwsKSkpKSksKSkpKf/AABEIAI4AyAMBIgACEQEDEQH/xAAbAAABBQEBAAAAAAAAAAAAAAADAQIEBQYAB//EAEAQAAEDAQUFBwEGBAQHAQAAAAEAAhEDBBIhMVEFQWFxkQYTIjKBobFSBxRCwdHwI2KC8TNyksIWJENTc7LhFf/EABgBAAMBAQAAAAAAAAAAAAAAAAECAwAE/8QAIBEBAQACAgMBAQEBAAAAAAAAAAECEQMhEjFBE2FRIv/aAAwDAQACEQMRAD8AwtPaDPqCMLc36m9Vi5Shyh+au22FrH1N6pzbSNR1WIvpRUOq35ttuhaOI6orK/7lYJtU6nqiNru+o9UPCjt6A2qUWmSvPm2p31Hqr/YFc3iSSYbOJ0QssGJe3NrBpuNxI44A751VAKznZySc9880Su91QlxxkwMI3nritLsbYre7E5nPmhbo2OO6zLK10eS8f5hI/wBOS4258/hb/SyOkLdf/gUyMggf8I085PIAIbU/KsQa5O9o4gY/Ch15BxM8V6G/slSjyzxVJb+yI/C4xoUZlIF46yVWpPGMkgqQrS29nzTF68DG7eq2vTIjjkqyyo3GxNp1LzeWCWs3yc1EsTvFGoUx4Ms5pLNU8u4PCbW3Ipam1MlPZ0OvVIqC7nkVPo1nUzeYY+pu4qLcHe+nupTW4prWnsR1mFdrntID58mo4KofTLToQrCoy66803Xc4ngiOrNqiHC4/XKea0pvaPZ7SHcCuUa0WRzDpouW8SoNQQmyEZ4TC1WlS8TME4MXQmwjvYWaPFNdcTRKUg71gPaFf7Hyqf5D8KiYrvZbop1T/IfhTzNEezHxMGp/NbmwZBYWwma1MfvJbSw2tjRBcAdJ+VLJbjXVPAIwKr6G1KZwkHkVJ+8tQdEo5fgqu0hHrbVpDNzRqCcVXV9pUz+LPehQuUUu2Tnp+qy9tERh+9Fr7QwPBGczksdaXnEHdh0T8dc3IHZ2+IFT6hxYoVMxA4qa4eJvqqZ+y4+kopr05I4YKJ0Zv+KSjlyDSPjcjtRrRB2g8nDepbaN5gvebcd/qg12+NmG9TiE1upA+mUq3/TqjDcUqUtkQcvhchMjKWUwhK0hO7s6KvomN2GQmIxonRNNAjcmgZi2JjSTJx3KTtCyBrQQZVdBB0RKlYuzS67TIxyl2a3OaHAZOBB9QoYTgjYMqx2ePHTjMn8jgrg0mtJBY95OJDXFoA1JxUTZ9nArU3YQ6HN0m6Z9/hbJtjaRPl4gwVHK9r447Z2x2aW97TD2i9d8RDxezgGAd6vabZpXsj8EKWxgaCQS6JOOU8Am1cKYGqWqzHTPWvZxMuLXPgXsCBhz3/KFTaLgd3Ja0mAcZyGMHE7x6LT2dktggkDHAkH0TzY2YESY1kxylYPDagpWa7iMuULHbSoltVw4n3xXodtgCFh9vCaiOF7T5J0r7NTvTjBGLdCdOB0VjVAvthHsljY2iahEviADkJgA8TmgPHjbyTXLdLMdRIdkmHJOhI5TH6i2ceNykkKPZvM7mFKDcE1ZDrCXtU4KEfO1S3Fah9dWOC5K4SFyUzPI4qCMZQWlK5q6qhN/BO9bxTH1AdUy4u7tDodZUt8JRUC4MXQj0P50oqo7SOKAVwlChZ4tFssEsaQJNN8nW6Zy91r7FXwXnNitr6bpaYnA75GhC2+zK0gcP3KhnNVfjyXFpqeEDVDteDRpuUO2uJLSJwBy1/soj22h2HeBrJkYAvj4SrW6Wtiqw4g4KVaasBVNkaGgiSScSXGT1/JS61bCVhlQrZUVFT2YalYudi0CcM50OitbXUnks9tS21GPaKbyyQZjid6OM3Uc7PqZtuqAG0xAjEx0E8d6rXecckx7pxOPGc05x8Y5JpNFt2kFMeU5xTXnAJQgFmzdzUsZKHZTi7mpROC1b6hz/EapZUQf4o5KUUa304HclTJwXJR0omJ6RgTl00uHokJE66luIHNXQnikdE8UDohsQXJoKObMUJzITSoZ+3NWp2LbJa0+h5jBZYKds+0lhnMHzDX/AOhLlNxsbqtjUqvPlbe/qDfco7RV7p7zTaLpDfN4nEifDuJ3KHZq0tEY/p+q0+0KdRuzqDGxfqu718gYA4t9gOqTHDy3/HR5RnQ9++mR/U1EfV8OiT+JPjEEIVodqk/g3SNVfgSqPa1BzKwDxBc1rxyIJH9lrNj7FdaHXyLtBh8Tjh3hH4Ga8Toqbt8//mWxgRTE+pcQOgCthx3W3PnkpTjG9K0APy3IVGreIGR6KVUoBtQRjI1lLZptnLnJHJHFTp4DZt/NSb2BUOjUAmdUQ2lpwCYJezAf4vopBKg1q1188E3785NqtvtYSkUGlanE4rktxp4ZZ7K5xwUxuzn6geoUF1fh7oTrRw91XxtTmWOPxanZzvraPVNNhAzqDqVVd8UveuQ8L/o/rPmKyNnZ/wBzpKc2ytOILncgq6i0uOMxm7kFMp2k5j0Gg4LeH9LeX+Diw6MefRIdnfyEcyAmutztUK+XYI+IXkPNCm3MgcBLingt8wa6NxMCTwCdRsozOJ9h6fmktOOW5NInctt5sTYXfWKi5hDX3LrpwDwXno4aq17Y7Uays2kDApsA3ensF3Y5jvuVJrXFjrhuuABLXSSCAcDnkVD7cWRrGtfWJFR+DTcxqQPE4tGQGo1hXyw1h19bHK7Utp2y07x1Vt2d7MPtZFarNOhmBiH1Y+nRvHpqgdhOz1mtFUl7u9dTAcKJbcaRkXGZvgHcNQvR7VVuiMuAwy3RuGiHDweXdNlyWq23PaxkABjGNyAhrWtGQ4fqvEdt2/vqz6v1GWjRuTR0AXoP2hbWuURRBg1Tj/4xn1MD0K8xrHFNy5d6iYJRqFa7k0lx4/DQhFSKFcMxuhx3E7lDTekumKpzZ7wUQ0nfSUOyWx7jw4ZKZVtoaMT6bzySXE8zsUdeg+fK7/SUlnabwkEehU2vtYx8Y/KrqlqcTJJlNrpvLvY9q83oo6cyqXHHEprkNa6V3ubGso8QSrrJ5glU8vamPoAhdCfUamJ5S+MddXQlCPZqYnETvAOQRDqGtwbz/YRbmGvJMeZI6pWuhFC3dcApVOnH5oDT/dSKRkx/bmsA2TZ/ZVlYNiXqbCfNVd4Bowb44n4UfZthNeu2mJifEYyaMXH8ls9l2YVLcIEMptAaNAIiP3uVMcds1exLEKFID6Ix34ATHqvLu1G0qle1Pq1JxMNB/AxpIDANwHyvWa8lt0bzLj64D815724pMa2kA27UNSs5x1begep8JjgV0ck1jIWM/snarrPWZXaYLHA82/iaeBGC9gNfvPGMQQCORAIM8iAvNewuzG1a7qjwHtpNkNIwdUdN2eUEwtntHajaFkrkYOpNDWg7jUju4G8AuI/pQ4rZN/Geb9sNo99anuBlrTcZpdbhI5mSs29S6zlGcua3dENPueFMKVzlmG+93W3W4an9FFqV5OJk6plV27VMhHQHPemQnFNKwHUzBRCUKmyTAzKJUYQS04HehVcbqJFjPiXJmzx4vRKoZ+18LuEeUxFNIpWWQnenlg5bDptk/KNTdiTrKY9wBgZDPU8085es+ybTnyy2QDPonLgMB1TgESlaFLpiG8T8IdnpyZOQVpsTZ5tFdrT5R4n/AOUbp44BaTdZp+x+zXUqXex4qonHMMzHU49FqtlUWhz6l0MxDOJcfEfXEIAvRAgbuACt9mUQxknEkuIJzl0E/l0Xbx466AcgAFz/AAgYnkN54R8LyDtPtv71XdVGDMqY0aMjzOfqt32/t7qdliYNV1wDfdGLvYe68sqOSc+XwG4+zWqLtVhGdWmZ0bcef9h6oX2h2kBtJuTnXnOOovYA+pKB9mTCa9bQUZPMuDR7Fyh/aFa71sLBlSY1nri53u4dEm9cYsm9yC4ojyhOKgxpSFPjBBrHciwTjinAJgRAESkKaU4hMKzDWR4DwTuIUjaFRr6pc0YGOqhs4owaJEJapPQ1iEEhckomHlcp5TtfH0n/AH1u5oPoolpr3jhhG4ZIj6QYNSd6iI44yJ5cly6pu8jVEb9PFCnI+ikU/NyTpiOSgJEWg3GdEGGdgLvVeidkdi9zRDnDx1Ic7UD8LeknmVhNkAOtDL4vC+CRrGQPBessOEq3FO9s4CTCtrKMATkBgqyiFZ2fygn0XZiDzf7TNpX7U2lOFJokbrz8T7QsW8qbtm2mrWqVTm97j74DpCgErh5Mt5UG/wDswpw201NBTZ/7uJWI2rbO8rVKn1vc7qTHtC2PZ2r3Wx7RVb5nVHt5Q1rf9xWCqFHK/wDMghPKYEpC5TYjiolQyUeqVGOaMA6mESUjVyIGlMTy5MKLFBRqJxkoDQisEpafAWk7xSkXAYwkSK60/9k="/>
          <p:cNvSpPr>
            <a:spLocks noChangeAspect="1" noChangeArrowheads="1"/>
          </p:cNvSpPr>
          <p:nvPr/>
        </p:nvSpPr>
        <p:spPr bwMode="auto">
          <a:xfrm>
            <a:off x="155575" y="-647700"/>
            <a:ext cx="1905000" cy="1352550"/>
          </a:xfrm>
          <a:prstGeom prst="rect">
            <a:avLst/>
          </a:prstGeom>
          <a:noFill/>
        </p:spPr>
        <p:txBody>
          <a:bodyPr vert="horz" wrap="square" lIns="91440" tIns="45720" rIns="91440" bIns="45720" numCol="1" anchor="t" anchorCtr="0" compatLnSpc="1">
            <a:prstTxWarp prst="textNoShape">
              <a:avLst/>
            </a:prstTxWarp>
          </a:bodyPr>
          <a:lstStyle/>
          <a:p>
            <a:endParaRPr lang="es-UY"/>
          </a:p>
        </p:txBody>
      </p:sp>
      <p:pic>
        <p:nvPicPr>
          <p:cNvPr id="16388" name="Picture 4" descr="http://lh5.ggpht.com/-_eLK8kwarVs/UAUCWZUCaeI/AAAAAAAAj3s/f3P0_CwVhMA/zrtn_006n3e7a9ea1_tn.jpg?imgmax=288"/>
          <p:cNvPicPr>
            <a:picLocks noChangeAspect="1" noChangeArrowheads="1"/>
          </p:cNvPicPr>
          <p:nvPr/>
        </p:nvPicPr>
        <p:blipFill>
          <a:blip r:embed="rId2"/>
          <a:srcRect/>
          <a:stretch>
            <a:fillRect/>
          </a:stretch>
        </p:blipFill>
        <p:spPr bwMode="auto">
          <a:xfrm>
            <a:off x="1857356" y="785794"/>
            <a:ext cx="4929222" cy="2571768"/>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0" y="2928934"/>
            <a:ext cx="91440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UY" sz="20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Hace unos cuantos años, la aerolínea nacional suiza, solicitó a Brasil ciertas rutas aéreas y las autoridades aeronáuticas del vecino país, en cumplimiento del tácito mandato que algunos catalogan con acierto como "cañón antiaéreo", se las negaron. Pasó algún tiempo y dentro de su natural gestión principal de comercio exterior de la época, Brasil fue a Europa a vender café y llegó a Suiza con ese cometido. Las autoridades de esta peculiar nación le manifestaron a los representantes norteños :</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p:txBody>
      </p:sp>
      <p:pic>
        <p:nvPicPr>
          <p:cNvPr id="3" name="2 Imagen" descr="Cafe5-270x202.jpg"/>
          <p:cNvPicPr>
            <a:picLocks noChangeAspect="1"/>
          </p:cNvPicPr>
          <p:nvPr/>
        </p:nvPicPr>
        <p:blipFill>
          <a:blip r:embed="rId2"/>
          <a:stretch>
            <a:fillRect/>
          </a:stretch>
        </p:blipFill>
        <p:spPr>
          <a:xfrm>
            <a:off x="1357290" y="214290"/>
            <a:ext cx="6500858" cy="2500330"/>
          </a:xfrm>
          <a:prstGeom prst="rect">
            <a:avLst/>
          </a:prstGeom>
        </p:spPr>
      </p:pic>
      <p:sp>
        <p:nvSpPr>
          <p:cNvPr id="4" name="3 Rectángulo"/>
          <p:cNvSpPr/>
          <p:nvPr/>
        </p:nvSpPr>
        <p:spPr>
          <a:xfrm>
            <a:off x="214282" y="5000636"/>
            <a:ext cx="8358246" cy="1200329"/>
          </a:xfrm>
          <a:prstGeom prst="rect">
            <a:avLst/>
          </a:prstGeom>
        </p:spPr>
        <p:txBody>
          <a:bodyPr wrap="square">
            <a:spAutoFit/>
          </a:bodyPr>
          <a:lstStyle/>
          <a:p>
            <a:pPr lvl="0" algn="ctr" fontAlgn="base">
              <a:spcBef>
                <a:spcPct val="0"/>
              </a:spcBef>
              <a:spcAft>
                <a:spcPct val="0"/>
              </a:spcAft>
            </a:pPr>
            <a:r>
              <a:rPr lang="es-UY" sz="2400" b="1" i="1" dirty="0">
                <a:solidFill>
                  <a:srgbClr val="FF0000"/>
                </a:solidFill>
                <a:latin typeface="Calibri" pitchFamily="34" charset="0"/>
                <a:ea typeface="Calibri" pitchFamily="34" charset="0"/>
                <a:cs typeface="Times New Roman" pitchFamily="18" charset="0"/>
              </a:rPr>
              <a:t>Que verían con particular interés esa posibilidad, siempre y cuando Brasil reviera el asunto de los permisos para las rutas solicitadas por la aerolínea nacional.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0" y="142852"/>
            <a:ext cx="91440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lang="es-UY" sz="2400" b="1" i="1" dirty="0">
              <a:solidFill>
                <a:srgbClr val="FF0000"/>
              </a:solidFill>
              <a:latin typeface="Calibri" pitchFamily="34" charset="0"/>
              <a:ea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s-UY" sz="2400" b="1" i="1" u="none" strike="noStrike" cap="none" normalizeH="0" baseline="0" dirty="0">
              <a:ln>
                <a:noFill/>
              </a:ln>
              <a:solidFill>
                <a:srgbClr val="FF0000"/>
              </a:solidFill>
              <a:effectLst/>
              <a:latin typeface="Calibri" pitchFamily="34" charset="0"/>
              <a:ea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lang="es-UY" sz="2400" b="1" i="1" dirty="0">
              <a:solidFill>
                <a:srgbClr val="FF0000"/>
              </a:solidFill>
              <a:latin typeface="Calibri" pitchFamily="34" charset="0"/>
              <a:ea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s-UY" sz="2400" b="1" i="1" u="none" strike="noStrike" cap="none" normalizeH="0" baseline="0" dirty="0">
              <a:ln>
                <a:noFill/>
              </a:ln>
              <a:solidFill>
                <a:srgbClr val="FF0000"/>
              </a:solidFill>
              <a:effectLst/>
              <a:latin typeface="Calibri" pitchFamily="34" charset="0"/>
              <a:ea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s-UY" sz="2400" b="1" i="1" u="none" strike="noStrike" cap="none" normalizeH="0" baseline="0" dirty="0">
              <a:ln>
                <a:noFill/>
              </a:ln>
              <a:solidFill>
                <a:srgbClr val="FF0000"/>
              </a:solidFill>
              <a:effectLst/>
              <a:latin typeface="Calibri" pitchFamily="34" charset="0"/>
              <a:ea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s-UY" sz="2400" b="1" i="1" u="none" strike="noStrike" cap="none" normalizeH="0" baseline="0" dirty="0">
              <a:ln>
                <a:noFill/>
              </a:ln>
              <a:solidFill>
                <a:srgbClr val="FF0000"/>
              </a:solidFill>
              <a:effectLst/>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s-UY" sz="2400" b="1" i="1" dirty="0">
              <a:solidFill>
                <a:srgbClr val="FF0000"/>
              </a:solidFill>
              <a:latin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s-UY" sz="2400" b="1" i="1" u="none" strike="noStrike" cap="none" normalizeH="0" baseline="0" dirty="0">
              <a:ln>
                <a:noFill/>
              </a:ln>
              <a:solidFill>
                <a:srgbClr val="FF0000"/>
              </a:solidFill>
              <a:effectLst/>
              <a:latin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400" b="0" i="0" u="none" strike="noStrike" cap="none" normalizeH="0" baseline="0" dirty="0">
              <a:ln>
                <a:noFill/>
              </a:ln>
              <a:solidFill>
                <a:schemeClr val="tx1"/>
              </a:solidFill>
              <a:effectLst/>
              <a:latin typeface="Arial" pitchFamily="34" charset="0"/>
              <a:cs typeface="Arial" pitchFamily="34" charset="0"/>
            </a:endParaRPr>
          </a:p>
        </p:txBody>
      </p:sp>
      <p:sp>
        <p:nvSpPr>
          <p:cNvPr id="4" name="3 Rectángulo"/>
          <p:cNvSpPr/>
          <p:nvPr/>
        </p:nvSpPr>
        <p:spPr>
          <a:xfrm>
            <a:off x="0" y="1285860"/>
            <a:ext cx="9144000" cy="1754326"/>
          </a:xfrm>
          <a:prstGeom prst="rect">
            <a:avLst/>
          </a:prstGeom>
        </p:spPr>
        <p:txBody>
          <a:bodyPr wrap="square">
            <a:spAutoFit/>
          </a:bodyPr>
          <a:lstStyle/>
          <a:p>
            <a:r>
              <a:rPr lang="es-UY" dirty="0"/>
              <a:t>Cuando desde el </a:t>
            </a:r>
            <a:r>
              <a:rPr lang="es-UY" b="1" i="1" dirty="0"/>
              <a:t>Portal de América</a:t>
            </a:r>
            <a:r>
              <a:rPr lang="es-UY" dirty="0"/>
              <a:t> promovimos decididamente la reaparición de los agentes de viajes como interlocutores válidos en los temas de interés nacional que tienen que ver con la actividad, lo hicimos en homenaje a la historia, riquísima historia de AUDAVI, la asociación que los nuclea, la que ha tenido en sus filas  a verdaderos próceres del turismo uruguayo y latinoamericano.</a:t>
            </a:r>
          </a:p>
          <a:p>
            <a:pPr algn="just"/>
            <a:r>
              <a:rPr lang="es-UY" dirty="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14282" y="3143248"/>
            <a:ext cx="8501122" cy="3046988"/>
          </a:xfrm>
          <a:prstGeom prst="rect">
            <a:avLst/>
          </a:prstGeom>
        </p:spPr>
        <p:txBody>
          <a:bodyPr wrap="square">
            <a:spAutoFit/>
          </a:bodyPr>
          <a:lstStyle/>
          <a:p>
            <a:r>
              <a:rPr lang="es-UY" sz="1600" dirty="0"/>
              <a:t>Herbert </a:t>
            </a:r>
            <a:r>
              <a:rPr lang="es-UY" sz="1600" dirty="0" err="1"/>
              <a:t>Buencristiano,quizás</a:t>
            </a:r>
            <a:r>
              <a:rPr lang="es-UY" sz="1600" dirty="0"/>
              <a:t> el más fiel prototipo del agente de viajes de Uruguay                                                      en la historia, fue un adelantado. El primero de los cuatro  uruguayos presidentes de COTAL, miembro fundador de varias instituciones      internacionales del turismo como por ejemplo ICCA, la que preside otro uruguayo  insigne como Arnaldo Nardone. Fue el  primero en viajar a las ferias de turismo del mundo donde se instalaba con un stand con el cartel de Uruguay. Fue también el pionero en traer grupos de turistas norteamericanos y cruceros al país. Fue quien se ocupó desde el punto de vista organizativo de la delegación Campeona del Mundo de Maracaná en el 50 y de la generación gloriosa de </a:t>
            </a:r>
            <a:r>
              <a:rPr lang="es-UY" sz="1600" dirty="0" err="1"/>
              <a:t>Peñarol</a:t>
            </a:r>
            <a:r>
              <a:rPr lang="es-UY" sz="1600" dirty="0"/>
              <a:t> de la década del 60. Cada vez que se le decía que él tendría que ser el Ministro de Turismo, respondía: </a:t>
            </a:r>
          </a:p>
          <a:p>
            <a:endParaRPr lang="es-UY" sz="1600" dirty="0"/>
          </a:p>
          <a:p>
            <a:r>
              <a:rPr lang="es-UY" sz="1600" dirty="0"/>
              <a:t> </a:t>
            </a:r>
          </a:p>
        </p:txBody>
      </p:sp>
      <p:sp>
        <p:nvSpPr>
          <p:cNvPr id="3" name="2 Rectángulo"/>
          <p:cNvSpPr/>
          <p:nvPr/>
        </p:nvSpPr>
        <p:spPr>
          <a:xfrm>
            <a:off x="0" y="5643578"/>
            <a:ext cx="9144000" cy="830997"/>
          </a:xfrm>
          <a:prstGeom prst="rect">
            <a:avLst/>
          </a:prstGeom>
        </p:spPr>
        <p:txBody>
          <a:bodyPr wrap="square">
            <a:spAutoFit/>
          </a:bodyPr>
          <a:lstStyle/>
          <a:p>
            <a:pPr lvl="0" algn="ctr" fontAlgn="base">
              <a:spcBef>
                <a:spcPct val="0"/>
              </a:spcBef>
              <a:spcAft>
                <a:spcPct val="0"/>
              </a:spcAft>
            </a:pPr>
            <a:r>
              <a:rPr lang="es-UY" sz="2400" b="1" i="1" dirty="0">
                <a:solidFill>
                  <a:srgbClr val="FF0000"/>
                </a:solidFill>
                <a:latin typeface="Calibri" pitchFamily="34" charset="0"/>
                <a:ea typeface="Calibri" pitchFamily="34" charset="0"/>
                <a:cs typeface="Times New Roman" pitchFamily="18" charset="0"/>
              </a:rPr>
              <a:t>"No, a mi dame Pluna, esa es la verdadera forma de promover a Uruguay como destino turístico".</a:t>
            </a:r>
          </a:p>
        </p:txBody>
      </p:sp>
      <p:pic>
        <p:nvPicPr>
          <p:cNvPr id="4" name="3 Imagen" descr="Buencristiano [].JPG"/>
          <p:cNvPicPr>
            <a:picLocks noChangeAspect="1"/>
          </p:cNvPicPr>
          <p:nvPr/>
        </p:nvPicPr>
        <p:blipFill>
          <a:blip r:embed="rId2"/>
          <a:stretch>
            <a:fillRect/>
          </a:stretch>
        </p:blipFill>
        <p:spPr>
          <a:xfrm>
            <a:off x="285720" y="142852"/>
            <a:ext cx="2428892" cy="2857520"/>
          </a:xfrm>
          <a:prstGeom prst="rect">
            <a:avLst/>
          </a:prstGeom>
        </p:spPr>
      </p:pic>
      <p:pic>
        <p:nvPicPr>
          <p:cNvPr id="5" name="4 Imagen" descr="Vickers Viscount.jpg"/>
          <p:cNvPicPr>
            <a:picLocks noChangeAspect="1"/>
          </p:cNvPicPr>
          <p:nvPr/>
        </p:nvPicPr>
        <p:blipFill>
          <a:blip r:embed="rId3"/>
          <a:stretch>
            <a:fillRect/>
          </a:stretch>
        </p:blipFill>
        <p:spPr>
          <a:xfrm>
            <a:off x="3571868" y="285728"/>
            <a:ext cx="4452942" cy="258127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0" y="0"/>
            <a:ext cx="9144000" cy="108645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lang="es-UY" sz="2000" b="1" i="1" dirty="0">
              <a:solidFill>
                <a:srgbClr val="FF0000"/>
              </a:solidFill>
              <a:latin typeface="Calibri" pitchFamily="34" charset="0"/>
              <a:ea typeface="Calibri" pitchFamily="34" charset="0"/>
              <a:cs typeface="Times New Roman" pitchFamily="18" charset="0"/>
            </a:endParaRPr>
          </a:p>
          <a:p>
            <a:r>
              <a:rPr lang="es-UY" sz="2000" dirty="0"/>
              <a:t>El valor intangible de una aerolínea nacional de referencia es uno de los activos fundamentales que no puede ser ignorado por quienes defienden el patrimonio nacional y la soberanía, pero menos debe ser ignorado a la hora de entenderlo y trasmitirlo a la sociedad.</a:t>
            </a:r>
          </a:p>
          <a:p>
            <a:r>
              <a:rPr lang="es-UY" sz="2000" dirty="0"/>
              <a:t> </a:t>
            </a:r>
          </a:p>
          <a:p>
            <a:r>
              <a:rPr lang="es-UY" sz="2000" dirty="0"/>
              <a:t>Uruguay cerró Pluna porque un legislador en clara muestra de operación política la emprendió contra la gestión de la pasada administración, en base a una catarata de supuestos e infundios, los cuales aún no fueron probados y dudamos mucho que alguna vez lo sean. Pero lo peor de esa anécdota terrible es que el gobierno "compró" la versión y de un mazazo, pulverizó 75 años de historia y tiró por el caño el inmenso valor intangible de Pluna, dejándonos creer a todos, que lo hacía por los famosos juicios de los ex </a:t>
            </a:r>
            <a:r>
              <a:rPr lang="es-UY" sz="2000" dirty="0" err="1"/>
              <a:t>Varig</a:t>
            </a:r>
            <a:r>
              <a:rPr lang="es-UY" sz="2000" dirty="0"/>
              <a:t>, lo cual pierde totalmente el sustento al ver que ahora, la nueva aerolínea va a operar con los mismos aviones por los que se temía su embargo, su secuestro, por parte de la justicia brasileña.</a:t>
            </a:r>
          </a:p>
          <a:p>
            <a:r>
              <a:rPr lang="es-UY" sz="2000" dirty="0"/>
              <a:t> </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000" b="1" i="1" u="none" strike="noStrike" cap="none" normalizeH="0" baseline="0" dirty="0">
              <a:ln>
                <a:noFill/>
              </a:ln>
              <a:solidFill>
                <a:srgbClr val="FF0000"/>
              </a:solidFill>
              <a:effectLst/>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s-UY" sz="2000" b="1" i="1" dirty="0">
              <a:solidFill>
                <a:srgbClr val="FF0000"/>
              </a:solidFill>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000" b="1" i="1" u="none" strike="noStrike" cap="none" normalizeH="0" baseline="0" dirty="0">
              <a:ln>
                <a:noFill/>
              </a:ln>
              <a:solidFill>
                <a:srgbClr val="FF0000"/>
              </a:solidFill>
              <a:effectLst/>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s-UY" sz="2000" b="1" i="1" dirty="0">
              <a:solidFill>
                <a:srgbClr val="FF0000"/>
              </a:solidFill>
              <a:latin typeface="Calibri" pitchFamily="34" charset="0"/>
              <a:ea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s-UY" sz="2000" b="1" i="1" u="none" strike="noStrike" cap="none" normalizeH="0" baseline="0" dirty="0">
              <a:ln>
                <a:noFill/>
              </a:ln>
              <a:solidFill>
                <a:srgbClr val="FF0000"/>
              </a:solidFill>
              <a:effectLst/>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s-UY" sz="2000" b="1" i="1" dirty="0">
              <a:solidFill>
                <a:srgbClr val="FF0000"/>
              </a:solidFill>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000" b="1" i="1" u="none" strike="noStrike" cap="none" normalizeH="0" baseline="0" dirty="0">
              <a:ln>
                <a:noFill/>
              </a:ln>
              <a:solidFill>
                <a:srgbClr val="FF0000"/>
              </a:solidFill>
              <a:effectLst/>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000" b="1" i="1" u="none" strike="noStrike" cap="none" normalizeH="0" baseline="0" dirty="0">
              <a:ln>
                <a:noFill/>
              </a:ln>
              <a:solidFill>
                <a:srgbClr val="FF0000"/>
              </a:solidFill>
              <a:effectLst/>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s-UY" sz="2000" b="1" i="1" dirty="0">
              <a:solidFill>
                <a:srgbClr val="FF0000"/>
              </a:solidFill>
              <a:latin typeface="Calibri" pitchFamily="34" charset="0"/>
              <a:ea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s-UY" sz="2000" b="1" i="1" u="none" strike="noStrike" cap="none" normalizeH="0" baseline="0" dirty="0">
              <a:ln>
                <a:noFill/>
              </a:ln>
              <a:solidFill>
                <a:srgbClr val="FF0000"/>
              </a:solidFill>
              <a:effectLst/>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s-UY" sz="2000" b="1" i="1" dirty="0">
              <a:solidFill>
                <a:srgbClr val="FF0000"/>
              </a:solidFill>
              <a:latin typeface="Calibri" pitchFamily="34" charset="0"/>
              <a:ea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s-UY" sz="2000" b="1" i="1" u="none" strike="noStrike" cap="none" normalizeH="0" baseline="0" dirty="0">
              <a:ln>
                <a:noFill/>
              </a:ln>
              <a:solidFill>
                <a:srgbClr val="FF0000"/>
              </a:solidFill>
              <a:effectLst/>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s-UY" sz="2000" b="1" i="1" dirty="0">
              <a:solidFill>
                <a:srgbClr val="FF0000"/>
              </a:solidFill>
              <a:latin typeface="Calibri" pitchFamily="34" charset="0"/>
              <a:ea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s-UY" sz="2000" b="1" i="1" u="none" strike="noStrike" cap="none" normalizeH="0" baseline="0" dirty="0">
              <a:ln>
                <a:noFill/>
              </a:ln>
              <a:solidFill>
                <a:srgbClr val="FF0000"/>
              </a:solidFill>
              <a:effectLst/>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s-UY" sz="2000" b="1" i="1" dirty="0">
              <a:solidFill>
                <a:srgbClr val="FF0000"/>
              </a:solidFill>
              <a:latin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UY" sz="2000" b="1" i="1" u="none" strike="noStrike" cap="none" normalizeH="0" baseline="0" dirty="0">
              <a:ln>
                <a:noFill/>
              </a:ln>
              <a:solidFill>
                <a:srgbClr val="FF0000"/>
              </a:solidFill>
              <a:effectLst/>
              <a:latin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s-UY" sz="2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Equida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lásico de Offic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208</TotalTime>
  <Words>2509</Words>
  <Application>Microsoft Office PowerPoint</Application>
  <PresentationFormat>Presentación en pantalla (4:3)</PresentationFormat>
  <Paragraphs>225</Paragraphs>
  <Slides>26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26</vt:i4>
      </vt:variant>
    </vt:vector>
  </HeadingPairs>
  <TitlesOfParts>
    <vt:vector size="31" baseType="lpstr">
      <vt:lpstr>Arial</vt:lpstr>
      <vt:lpstr>Calibri</vt:lpstr>
      <vt:lpstr>Verdana</vt:lpstr>
      <vt:lpstr>Wingdings 2</vt:lpstr>
      <vt:lpstr>Brío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Antonio Herrera</dc:creator>
  <cp:lastModifiedBy>Antonio Herrera</cp:lastModifiedBy>
  <cp:revision>74</cp:revision>
  <dcterms:created xsi:type="dcterms:W3CDTF">2012-12-02T16:29:29Z</dcterms:created>
  <dcterms:modified xsi:type="dcterms:W3CDTF">2025-11-17T22:14:30Z</dcterms:modified>
</cp:coreProperties>
</file>